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Big Shoulders" panose="02010600030101010101" charset="0"/>
      <p:bold r:id="rId21"/>
    </p:embeddedFont>
    <p:embeddedFont>
      <p:font typeface="Play" panose="02010600030101010101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cNoCG0C3VoKo+crjnwlz6t52E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4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51f866430a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51f866430a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351f866430a_7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1f866430a_7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1f866430a_7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351f866430a_7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51f866430a_7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51f866430a_7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351f866430a_7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1f866430a_7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1f866430a_7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351f866430a_7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1f866430a_1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351f866430a_1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1f866430a_1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351f866430a_1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51f866430a_1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351f866430a_1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1f866430a_1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351f866430a_1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1f866430a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1f866430a_6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351f866430a_6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1f866430a_6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1f866430a_6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351f866430a_6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1f86643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1f86643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1f866430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51f866430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51f866430a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51f866430a_8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351f866430a_8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51f866430a_8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51f866430a_8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351f866430a_8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background">
  <p:cSld name="empty background"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/>
          <p:nvPr/>
        </p:nvSpPr>
        <p:spPr>
          <a:xfrm>
            <a:off x="-15607" y="-643262"/>
            <a:ext cx="12223214" cy="814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838200" y="2620451"/>
            <a:ext cx="10515600" cy="154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0"/>
              <a:buFont typeface="Arial"/>
              <a:buNone/>
              <a:defRPr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/>
          <p:nvPr/>
        </p:nvSpPr>
        <p:spPr>
          <a:xfrm>
            <a:off x="9254059" y="-6100"/>
            <a:ext cx="2940214" cy="87589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8836" y="257770"/>
            <a:ext cx="2053002" cy="38778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60438" y="4491038"/>
            <a:ext cx="5661025" cy="54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960438" y="5208588"/>
            <a:ext cx="5661025" cy="54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1f866430a_0_5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351f866430a_0_5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g351f866430a_0_5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1f866430a_10_60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351f866430a_10_60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351f866430a_10_60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1f866430a_10_60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351f866430a_10_60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g351f866430a_10_60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351f866430a_10_60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351f866430a_10_60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1f866430a_10_61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351f866430a_10_610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g351f866430a_10_61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351f866430a_10_61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351f866430a_10_61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1f866430a_10_616"/>
          <p:cNvSpPr txBox="1">
            <a:spLocks noGrp="1"/>
          </p:cNvSpPr>
          <p:nvPr>
            <p:ph type="title"/>
          </p:nvPr>
        </p:nvSpPr>
        <p:spPr>
          <a:xfrm>
            <a:off x="481542" y="2937933"/>
            <a:ext cx="5181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351f866430a_10_61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g351f866430a_10_6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351f866430a_10_6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351f866430a_10_6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1f866430a_10_62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351f866430a_10_622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marL="914400" lvl="1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26" name="Google Shape;126;g351f866430a_10_622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marL="914400" lvl="1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27" name="Google Shape;127;g351f866430a_10_6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351f866430a_10_6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351f866430a_10_6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1f866430a_10_62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351f866430a_10_629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133" name="Google Shape;133;g351f866430a_10_629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00" cy="26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34" name="Google Shape;134;g351f866430a_10_629"/>
          <p:cNvSpPr txBox="1">
            <a:spLocks noGrp="1"/>
          </p:cNvSpPr>
          <p:nvPr>
            <p:ph type="body" idx="3"/>
          </p:nvPr>
        </p:nvSpPr>
        <p:spPr>
          <a:xfrm>
            <a:off x="3096683" y="1023409"/>
            <a:ext cx="2694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135" name="Google Shape;135;g351f866430a_10_629"/>
          <p:cNvSpPr txBox="1">
            <a:spLocks noGrp="1"/>
          </p:cNvSpPr>
          <p:nvPr>
            <p:ph type="body" idx="4"/>
          </p:nvPr>
        </p:nvSpPr>
        <p:spPr>
          <a:xfrm>
            <a:off x="3096683" y="1449917"/>
            <a:ext cx="2694600" cy="26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36" name="Google Shape;136;g351f866430a_10_62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351f866430a_10_62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351f866430a_10_62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1f866430a_10_63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351f866430a_10_63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351f866430a_10_63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351f866430a_10_63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1f866430a_10_643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351f866430a_10_643"/>
          <p:cNvSpPr txBox="1">
            <a:spLocks noGrp="1"/>
          </p:cNvSpPr>
          <p:nvPr>
            <p:ph type="body" idx="1"/>
          </p:nvPr>
        </p:nvSpPr>
        <p:spPr>
          <a:xfrm>
            <a:off x="2383367" y="182033"/>
            <a:ext cx="3407700" cy="39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marL="1371600" lvl="2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marL="2286000" lvl="4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marL="2743200" lvl="5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marL="3200400" lvl="6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marL="3657600" lvl="7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marL="4114800" lvl="8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>
            <a:endParaRPr/>
          </a:p>
        </p:txBody>
      </p:sp>
      <p:sp>
        <p:nvSpPr>
          <p:cNvPr id="147" name="Google Shape;147;g351f866430a_10_643"/>
          <p:cNvSpPr txBox="1">
            <a:spLocks noGrp="1"/>
          </p:cNvSpPr>
          <p:nvPr>
            <p:ph type="body" idx="2"/>
          </p:nvPr>
        </p:nvSpPr>
        <p:spPr>
          <a:xfrm>
            <a:off x="304800" y="956733"/>
            <a:ext cx="2005500" cy="31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148" name="Google Shape;148;g351f866430a_10_64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351f866430a_10_64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351f866430a_10_64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51f866430a_10_650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351f866430a_10_65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g351f866430a_10_650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155" name="Google Shape;155;g351f866430a_10_65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351f866430a_10_65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351f866430a_10_65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1f866430a_10_6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351f866430a_10_657"/>
          <p:cNvSpPr txBox="1">
            <a:spLocks noGrp="1"/>
          </p:cNvSpPr>
          <p:nvPr>
            <p:ph type="body" idx="1"/>
          </p:nvPr>
        </p:nvSpPr>
        <p:spPr>
          <a:xfrm rot="5400000">
            <a:off x="1539300" y="-167700"/>
            <a:ext cx="3017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g351f866430a_10_6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351f866430a_10_6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351f866430a_10_6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1f866430a_10_663"/>
          <p:cNvSpPr txBox="1">
            <a:spLocks noGrp="1"/>
          </p:cNvSpPr>
          <p:nvPr>
            <p:ph type="title"/>
          </p:nvPr>
        </p:nvSpPr>
        <p:spPr>
          <a:xfrm rot="5400000">
            <a:off x="3154950" y="1447742"/>
            <a:ext cx="39009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351f866430a_10_663"/>
          <p:cNvSpPr txBox="1">
            <a:spLocks noGrp="1"/>
          </p:cNvSpPr>
          <p:nvPr>
            <p:ph type="body" idx="1"/>
          </p:nvPr>
        </p:nvSpPr>
        <p:spPr>
          <a:xfrm rot="5400000">
            <a:off x="361000" y="126992"/>
            <a:ext cx="3900900" cy="40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g351f866430a_10_6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351f866430a_10_6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351f866430a_10_6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51f866430a_10_59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7" name="Google Shape;97;g351f866430a_10_59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marR="0" lvl="0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»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g351f866430a_10_59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g351f866430a_10_59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g351f866430a_10_59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"/>
          <p:cNvSpPr txBox="1">
            <a:spLocks noGrp="1"/>
          </p:cNvSpPr>
          <p:nvPr>
            <p:ph type="title"/>
          </p:nvPr>
        </p:nvSpPr>
        <p:spPr>
          <a:xfrm>
            <a:off x="1277584" y="1952262"/>
            <a:ext cx="10515600" cy="154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US" sz="4200">
                <a:solidFill>
                  <a:srgbClr val="861F41"/>
                </a:solidFill>
                <a:latin typeface="Play"/>
                <a:ea typeface="Play"/>
                <a:cs typeface="Play"/>
                <a:sym typeface="Play"/>
              </a:rPr>
              <a:t>“Things They Still Carry,” </a:t>
            </a:r>
            <a:r>
              <a:rPr lang="en-US" sz="4200" b="0" i="0" u="none" strike="noStrike" cap="none">
                <a:solidFill>
                  <a:srgbClr val="861F41"/>
                </a:solidFill>
                <a:latin typeface="Play"/>
                <a:ea typeface="Play"/>
                <a:cs typeface="Play"/>
                <a:sym typeface="Play"/>
              </a:rPr>
              <a:t>Digital Humanities Internshi</a:t>
            </a:r>
            <a:r>
              <a:rPr lang="en-US" sz="4200">
                <a:solidFill>
                  <a:srgbClr val="861F41"/>
                </a:solidFill>
                <a:latin typeface="Play"/>
                <a:ea typeface="Play"/>
                <a:cs typeface="Play"/>
                <a:sym typeface="Play"/>
              </a:rPr>
              <a:t>p Program, 2024-25</a:t>
            </a:r>
            <a:endParaRPr sz="1800">
              <a:solidFill>
                <a:srgbClr val="861F41"/>
              </a:solidFill>
            </a:endParaRPr>
          </a:p>
        </p:txBody>
      </p:sp>
      <p:sp>
        <p:nvSpPr>
          <p:cNvPr id="175" name="Google Shape;175;p1"/>
          <p:cNvSpPr txBox="1">
            <a:spLocks noGrp="1"/>
          </p:cNvSpPr>
          <p:nvPr>
            <p:ph type="body" idx="1"/>
          </p:nvPr>
        </p:nvSpPr>
        <p:spPr>
          <a:xfrm>
            <a:off x="1277584" y="4024895"/>
            <a:ext cx="9474499" cy="54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Janae Neely, J.R. Irving, Mya Kelly, </a:t>
            </a:r>
            <a:endParaRPr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Ian Quiachon, Autumn Curnutt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Supervisor: Jason Higgins</a:t>
            </a:r>
            <a:endParaRPr/>
          </a:p>
        </p:txBody>
      </p:sp>
      <p:sp>
        <p:nvSpPr>
          <p:cNvPr id="176" name="Google Shape;176;p1"/>
          <p:cNvSpPr txBox="1">
            <a:spLocks noGrp="1"/>
          </p:cNvSpPr>
          <p:nvPr>
            <p:ph type="body" idx="2"/>
          </p:nvPr>
        </p:nvSpPr>
        <p:spPr>
          <a:xfrm>
            <a:off x="1398195" y="5881867"/>
            <a:ext cx="5661025" cy="5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0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C3D"/>
              </a:buClr>
              <a:buSzPts val="2500"/>
              <a:buNone/>
            </a:pPr>
            <a:r>
              <a:rPr lang="en-US" sz="2500">
                <a:solidFill>
                  <a:srgbClr val="3A3C3D"/>
                </a:solidFill>
                <a:latin typeface="Arial"/>
                <a:ea typeface="Arial"/>
                <a:cs typeface="Arial"/>
                <a:sym typeface="Arial"/>
              </a:rPr>
              <a:t>April 30, 2025</a:t>
            </a:r>
            <a:endParaRPr/>
          </a:p>
        </p:txBody>
      </p:sp>
      <p:sp>
        <p:nvSpPr>
          <p:cNvPr id="177" name="Google Shape;177;p1"/>
          <p:cNvSpPr/>
          <p:nvPr/>
        </p:nvSpPr>
        <p:spPr>
          <a:xfrm>
            <a:off x="9254059" y="-6100"/>
            <a:ext cx="2940214" cy="87589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1" descr="Virginia T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8836" y="257770"/>
            <a:ext cx="2053002" cy="38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" descr="A close up of a sig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2638" y="5471276"/>
            <a:ext cx="3649272" cy="1386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51f866430a_7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351f866430a_7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351f866430a_7_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2" name="Google Shape;262;g351f866430a_7_0" title="Screenshot 2025-04-30 at 12.00.08 PM.png"/>
          <p:cNvPicPr preferRelativeResize="0"/>
          <p:nvPr/>
        </p:nvPicPr>
        <p:blipFill rotWithShape="1">
          <a:blip r:embed="rId3">
            <a:alphaModFix/>
          </a:blip>
          <a:srcRect r="625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51f866430a_7_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351f866430a_7_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351f866430a_7_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1" name="Google Shape;271;g351f866430a_7_9" title="Screenshot 2025-04-30 at 12.01.0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1f866430a_7_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351f866430a_7_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351f866430a_7_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Google Shape;280;g351f866430a_7_17" title="Screenshot 2025-04-30 at 12.01.3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24512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51f866430a_7_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351f866430a_7_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351f866430a_7_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g351f866430a_7_25" title="Screenshot 2025-04-30 at 12.02.1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87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1f866430a_10_590"/>
          <p:cNvSpPr txBox="1"/>
          <p:nvPr/>
        </p:nvSpPr>
        <p:spPr>
          <a:xfrm>
            <a:off x="988603" y="1660605"/>
            <a:ext cx="10214700" cy="3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Veterans History Project Internship</a:t>
            </a:r>
            <a:endParaRPr sz="6700" b="1">
              <a:solidFill>
                <a:srgbClr val="72806C"/>
              </a:solidFill>
              <a:latin typeface="Big Shoulders"/>
              <a:ea typeface="Big Shoulders"/>
              <a:cs typeface="Big Shoulders"/>
              <a:sym typeface="Big Shoulders"/>
            </a:endParaRPr>
          </a:p>
          <a:p>
            <a:pPr marL="0" marR="0" lvl="0" indent="0" algn="ctr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-</a:t>
            </a:r>
            <a:endParaRPr sz="6700" b="1">
              <a:solidFill>
                <a:srgbClr val="72806C"/>
              </a:solidFill>
              <a:latin typeface="Big Shoulders"/>
              <a:ea typeface="Big Shoulders"/>
              <a:cs typeface="Big Shoulders"/>
              <a:sym typeface="Big Shoulders"/>
            </a:endParaRPr>
          </a:p>
          <a:p>
            <a:pPr marL="0" marR="0" lvl="0" indent="0" algn="ctr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Autumn Curnutt</a:t>
            </a:r>
            <a:endParaRPr sz="5500" b="1">
              <a:solidFill>
                <a:srgbClr val="72806C"/>
              </a:solidFill>
              <a:latin typeface="Big Shoulders"/>
              <a:ea typeface="Big Shoulders"/>
              <a:cs typeface="Big Shoulders"/>
              <a:sym typeface="Big Shoulder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51f866430a_10_669"/>
          <p:cNvSpPr/>
          <p:nvPr/>
        </p:nvSpPr>
        <p:spPr>
          <a:xfrm>
            <a:off x="328265" y="2108757"/>
            <a:ext cx="423264" cy="803665"/>
          </a:xfrm>
          <a:custGeom>
            <a:avLst/>
            <a:gdLst/>
            <a:ahLst/>
            <a:cxnLst/>
            <a:rect l="l" t="t" r="r" b="b"/>
            <a:pathLst>
              <a:path w="634103" h="1203993" extrusionOk="0">
                <a:moveTo>
                  <a:pt x="0" y="0"/>
                </a:moveTo>
                <a:lnTo>
                  <a:pt x="634102" y="0"/>
                </a:lnTo>
                <a:lnTo>
                  <a:pt x="634102" y="1203993"/>
                </a:lnTo>
                <a:lnTo>
                  <a:pt x="0" y="1203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351f866430a_10_669"/>
          <p:cNvSpPr/>
          <p:nvPr/>
        </p:nvSpPr>
        <p:spPr>
          <a:xfrm>
            <a:off x="256748" y="3780780"/>
            <a:ext cx="566477" cy="768972"/>
          </a:xfrm>
          <a:custGeom>
            <a:avLst/>
            <a:gdLst/>
            <a:ahLst/>
            <a:cxnLst/>
            <a:rect l="l" t="t" r="r" b="b"/>
            <a:pathLst>
              <a:path w="848654" h="1152018" extrusionOk="0">
                <a:moveTo>
                  <a:pt x="0" y="0"/>
                </a:moveTo>
                <a:lnTo>
                  <a:pt x="848654" y="0"/>
                </a:lnTo>
                <a:lnTo>
                  <a:pt x="848654" y="1152018"/>
                </a:lnTo>
                <a:lnTo>
                  <a:pt x="0" y="11520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351f866430a_10_669"/>
          <p:cNvSpPr/>
          <p:nvPr/>
        </p:nvSpPr>
        <p:spPr>
          <a:xfrm>
            <a:off x="250438" y="5371145"/>
            <a:ext cx="579119" cy="795129"/>
          </a:xfrm>
          <a:custGeom>
            <a:avLst/>
            <a:gdLst/>
            <a:ahLst/>
            <a:cxnLst/>
            <a:rect l="l" t="t" r="r" b="b"/>
            <a:pathLst>
              <a:path w="867594" h="1191205" extrusionOk="0">
                <a:moveTo>
                  <a:pt x="0" y="0"/>
                </a:moveTo>
                <a:lnTo>
                  <a:pt x="867594" y="0"/>
                </a:lnTo>
                <a:lnTo>
                  <a:pt x="867594" y="1191205"/>
                </a:lnTo>
                <a:lnTo>
                  <a:pt x="0" y="1191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351f866430a_10_669"/>
          <p:cNvSpPr txBox="1"/>
          <p:nvPr/>
        </p:nvSpPr>
        <p:spPr>
          <a:xfrm>
            <a:off x="988603" y="350089"/>
            <a:ext cx="10214700" cy="9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u="sng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OVERVIEW - PROCESS</a:t>
            </a:r>
            <a:endParaRPr sz="900" u="sng"/>
          </a:p>
        </p:txBody>
      </p:sp>
      <p:sp>
        <p:nvSpPr>
          <p:cNvPr id="303" name="Google Shape;303;g351f866430a_10_669"/>
          <p:cNvSpPr txBox="1"/>
          <p:nvPr/>
        </p:nvSpPr>
        <p:spPr>
          <a:xfrm>
            <a:off x="988583" y="1733883"/>
            <a:ext cx="8628300" cy="153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46100" marR="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2500"/>
              <a:buFont typeface="Arial"/>
              <a:buChar char="•"/>
            </a:pPr>
            <a:r>
              <a:rPr lang="en-US" sz="25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UPLOADING TO ADOBE </a:t>
            </a:r>
            <a:r>
              <a:rPr lang="en-US" sz="2500" b="1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PREMIERE</a:t>
            </a:r>
            <a:r>
              <a:rPr lang="en-US" sz="25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/AUDIO</a:t>
            </a:r>
            <a:endParaRPr sz="900"/>
          </a:p>
          <a:p>
            <a:pPr marL="1092200" marR="0" lvl="2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2500"/>
              <a:buFont typeface="Arial"/>
              <a:buChar char="⚬"/>
            </a:pPr>
            <a:r>
              <a:rPr lang="en-US" sz="25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EDITING VIDEO SEGMENTS TOGETHER</a:t>
            </a:r>
            <a:endParaRPr sz="900"/>
          </a:p>
          <a:p>
            <a:pPr marL="1092200" marR="0" lvl="2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2500"/>
              <a:buFont typeface="Arial"/>
              <a:buChar char="⚬"/>
            </a:pPr>
            <a:r>
              <a:rPr lang="en-US" sz="25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EDITING AUDIO (REDUCE BACKGROUND NOISE, REMOVE RANDOM SOUNDS)</a:t>
            </a:r>
            <a:endParaRPr sz="900"/>
          </a:p>
        </p:txBody>
      </p:sp>
      <p:sp>
        <p:nvSpPr>
          <p:cNvPr id="304" name="Google Shape;304;g351f866430a_10_669"/>
          <p:cNvSpPr txBox="1"/>
          <p:nvPr/>
        </p:nvSpPr>
        <p:spPr>
          <a:xfrm>
            <a:off x="988583" y="5115617"/>
            <a:ext cx="5841300" cy="129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96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UPLOADING TO YOUTUBE</a:t>
            </a:r>
            <a:endParaRPr sz="900"/>
          </a:p>
          <a:p>
            <a:pPr marL="12192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2800"/>
              <a:buFont typeface="Arial"/>
              <a:buChar char="⚬"/>
            </a:pPr>
            <a:r>
              <a:rPr lang="en-US" sz="28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INSERTING CAPTIONS</a:t>
            </a:r>
            <a:endParaRPr sz="900"/>
          </a:p>
          <a:p>
            <a:pPr marL="12192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2800"/>
              <a:buFont typeface="Arial"/>
              <a:buChar char="⚬"/>
            </a:pPr>
            <a:r>
              <a:rPr lang="en-US" sz="28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CREATING CLIPS AND SUMMARIES</a:t>
            </a:r>
            <a:endParaRPr sz="900"/>
          </a:p>
        </p:txBody>
      </p:sp>
      <p:sp>
        <p:nvSpPr>
          <p:cNvPr id="305" name="Google Shape;305;g351f866430a_10_669"/>
          <p:cNvSpPr txBox="1"/>
          <p:nvPr/>
        </p:nvSpPr>
        <p:spPr>
          <a:xfrm>
            <a:off x="988583" y="3522775"/>
            <a:ext cx="6483300" cy="129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969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UPLOADING TO VERBIT</a:t>
            </a:r>
            <a:endParaRPr sz="900"/>
          </a:p>
          <a:p>
            <a:pPr marL="12065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2800"/>
              <a:buFont typeface="Arial"/>
              <a:buChar char="⚬"/>
            </a:pPr>
            <a:r>
              <a:rPr lang="en-US" sz="28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EDITING TRANSCRIPT</a:t>
            </a:r>
            <a:endParaRPr sz="900"/>
          </a:p>
          <a:p>
            <a:pPr marL="12065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2800"/>
              <a:buFont typeface="Arial"/>
              <a:buChar char="⚬"/>
            </a:pPr>
            <a:r>
              <a:rPr lang="en-US" sz="28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CREATING TIMESTAMP AND GLOSSARY</a:t>
            </a:r>
            <a:endParaRPr sz="9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1f866430a_10_754"/>
          <p:cNvSpPr txBox="1"/>
          <p:nvPr/>
        </p:nvSpPr>
        <p:spPr>
          <a:xfrm>
            <a:off x="988587" y="350072"/>
            <a:ext cx="10214700" cy="9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u="sng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MY TAKEAWAYS - CAMPUSEXP</a:t>
            </a:r>
            <a:endParaRPr sz="900" u="sng"/>
          </a:p>
        </p:txBody>
      </p:sp>
      <p:sp>
        <p:nvSpPr>
          <p:cNvPr id="311" name="Google Shape;311;g351f866430a_10_754"/>
          <p:cNvSpPr txBox="1"/>
          <p:nvPr/>
        </p:nvSpPr>
        <p:spPr>
          <a:xfrm>
            <a:off x="181282" y="1901750"/>
            <a:ext cx="60021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DIGITAL FLUENCY</a:t>
            </a:r>
            <a:endParaRPr sz="5300"/>
          </a:p>
        </p:txBody>
      </p:sp>
      <p:sp>
        <p:nvSpPr>
          <p:cNvPr id="312" name="Google Shape;312;g351f866430a_10_754"/>
          <p:cNvSpPr txBox="1"/>
          <p:nvPr/>
        </p:nvSpPr>
        <p:spPr>
          <a:xfrm>
            <a:off x="1109383" y="2945383"/>
            <a:ext cx="4289400" cy="246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4000"/>
              <a:buFont typeface="Big Shoulders"/>
              <a:buChar char="-"/>
            </a:pPr>
            <a:r>
              <a:rPr lang="en-US" sz="40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ADOBE </a:t>
            </a:r>
            <a:r>
              <a:rPr lang="en-US" sz="4000" b="1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PREMIERE</a:t>
            </a:r>
            <a:r>
              <a:rPr lang="en-US" sz="40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/AUDIO</a:t>
            </a:r>
            <a:endParaRPr sz="900"/>
          </a:p>
          <a:p>
            <a:pPr marL="3048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4000"/>
              <a:buFont typeface="Big Shoulders"/>
              <a:buChar char="-"/>
            </a:pPr>
            <a:r>
              <a:rPr lang="en-US" sz="40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VERBIT</a:t>
            </a:r>
            <a:endParaRPr sz="900"/>
          </a:p>
          <a:p>
            <a:pPr marL="3048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4000"/>
              <a:buFont typeface="Big Shoulders"/>
              <a:buChar char="-"/>
            </a:pPr>
            <a:r>
              <a:rPr lang="en-US" sz="40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YOUTUBE</a:t>
            </a:r>
            <a:endParaRPr sz="900"/>
          </a:p>
        </p:txBody>
      </p:sp>
      <p:sp>
        <p:nvSpPr>
          <p:cNvPr id="313" name="Google Shape;313;g351f866430a_10_754"/>
          <p:cNvSpPr txBox="1"/>
          <p:nvPr/>
        </p:nvSpPr>
        <p:spPr>
          <a:xfrm>
            <a:off x="6183483" y="1901750"/>
            <a:ext cx="58272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PROFESSIONALISM</a:t>
            </a:r>
            <a:endParaRPr sz="5300"/>
          </a:p>
        </p:txBody>
      </p:sp>
      <p:sp>
        <p:nvSpPr>
          <p:cNvPr id="314" name="Google Shape;314;g351f866430a_10_754"/>
          <p:cNvSpPr txBox="1"/>
          <p:nvPr/>
        </p:nvSpPr>
        <p:spPr>
          <a:xfrm>
            <a:off x="6823233" y="2945384"/>
            <a:ext cx="4359900" cy="246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“ETHICAL BEHAVIOR”</a:t>
            </a:r>
            <a:endParaRPr sz="900"/>
          </a:p>
          <a:p>
            <a:pPr marL="3048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4000"/>
              <a:buFont typeface="Big Shoulders"/>
              <a:buChar char="-"/>
            </a:pPr>
            <a:r>
              <a:rPr lang="en-US" sz="40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VERY INGRAINED INTO OUR WORK</a:t>
            </a:r>
            <a:endParaRPr sz="900"/>
          </a:p>
          <a:p>
            <a:pPr marL="3048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4000"/>
              <a:buFont typeface="Big Shoulders"/>
              <a:buChar char="-"/>
            </a:pPr>
            <a:r>
              <a:rPr lang="en-US" sz="4000" b="1" i="0" u="none" strike="noStrike" cap="none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CONSENT</a:t>
            </a:r>
            <a:endParaRPr sz="9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51f866430a_10_837"/>
          <p:cNvSpPr txBox="1"/>
          <p:nvPr/>
        </p:nvSpPr>
        <p:spPr>
          <a:xfrm>
            <a:off x="988587" y="365739"/>
            <a:ext cx="10214700" cy="9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u="sng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MY TAKEAWAYS - OVERALL</a:t>
            </a:r>
            <a:endParaRPr sz="900" u="sng"/>
          </a:p>
        </p:txBody>
      </p:sp>
      <p:sp>
        <p:nvSpPr>
          <p:cNvPr id="320" name="Google Shape;320;g351f866430a_10_837"/>
          <p:cNvSpPr txBox="1"/>
          <p:nvPr/>
        </p:nvSpPr>
        <p:spPr>
          <a:xfrm>
            <a:off x="748417" y="2433700"/>
            <a:ext cx="42963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MEANINGFUL</a:t>
            </a:r>
            <a:endParaRPr sz="900"/>
          </a:p>
        </p:txBody>
      </p:sp>
      <p:sp>
        <p:nvSpPr>
          <p:cNvPr id="321" name="Google Shape;321;g351f866430a_10_837"/>
          <p:cNvSpPr txBox="1"/>
          <p:nvPr/>
        </p:nvSpPr>
        <p:spPr>
          <a:xfrm>
            <a:off x="513100" y="3651463"/>
            <a:ext cx="5069700" cy="106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“MEANINGFUL” IS THE BEST WAY TO DESCRIBE OUR WORK, BOTH VETERANS HISTORY PROJECT AND THE DESCENDANTS PROJECT</a:t>
            </a:r>
            <a:endParaRPr sz="900"/>
          </a:p>
        </p:txBody>
      </p:sp>
      <p:sp>
        <p:nvSpPr>
          <p:cNvPr id="322" name="Google Shape;322;g351f866430a_10_837"/>
          <p:cNvSpPr txBox="1"/>
          <p:nvPr/>
        </p:nvSpPr>
        <p:spPr>
          <a:xfrm>
            <a:off x="6327883" y="1645983"/>
            <a:ext cx="5653200" cy="14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00" marR="0" lvl="0" indent="-298450" algn="l" rtl="0"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2300"/>
              <a:buFont typeface="Big Shoulders"/>
              <a:buChar char="-"/>
            </a:pPr>
            <a:r>
              <a:rPr lang="en-US" sz="2300" b="1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SITTING IN ON INTERVIEWS, SEEING CORRESPONDENCE/UPDATES, AND SPEAKING AT THE SYMPOSIUM, IT’S CLEAR EVERYONE IS APPRECIATIVE AND INVESTED</a:t>
            </a:r>
            <a:endParaRPr sz="900"/>
          </a:p>
        </p:txBody>
      </p:sp>
      <p:sp>
        <p:nvSpPr>
          <p:cNvPr id="323" name="Google Shape;323;g351f866430a_10_837"/>
          <p:cNvSpPr txBox="1"/>
          <p:nvPr/>
        </p:nvSpPr>
        <p:spPr>
          <a:xfrm>
            <a:off x="6327891" y="3226150"/>
            <a:ext cx="5577900" cy="14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00" marR="0" lvl="0" indent="-298450" algn="l" rtl="0"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2300"/>
              <a:buFont typeface="Big Shoulders"/>
              <a:buChar char="-"/>
            </a:pPr>
            <a:r>
              <a:rPr lang="en-US" sz="2300" b="1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CONFIRMED MY INTEREST IN PURSUING A CAREER FOCUSED ON CIVIL AND HUMAN RIGHTS, ESPECIALLY ADVOCATING FOR MINORITY AND MARGINALIZED COMMUNITIES</a:t>
            </a:r>
            <a:endParaRPr sz="900"/>
          </a:p>
        </p:txBody>
      </p:sp>
      <p:sp>
        <p:nvSpPr>
          <p:cNvPr id="324" name="Google Shape;324;g351f866430a_10_837"/>
          <p:cNvSpPr txBox="1"/>
          <p:nvPr/>
        </p:nvSpPr>
        <p:spPr>
          <a:xfrm>
            <a:off x="6327883" y="4728869"/>
            <a:ext cx="5577900" cy="106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00" marR="0" lvl="0" indent="-298450" algn="l" rtl="0">
              <a:spcBef>
                <a:spcPts val="0"/>
              </a:spcBef>
              <a:spcAft>
                <a:spcPts val="0"/>
              </a:spcAft>
              <a:buClr>
                <a:srgbClr val="72806C"/>
              </a:buClr>
              <a:buSzPts val="2300"/>
              <a:buFont typeface="Big Shoulders"/>
              <a:buChar char="-"/>
            </a:pPr>
            <a:r>
              <a:rPr lang="en-US" sz="2300" b="1">
                <a:solidFill>
                  <a:srgbClr val="72806C"/>
                </a:solidFill>
                <a:latin typeface="Big Shoulders"/>
                <a:ea typeface="Big Shoulders"/>
                <a:cs typeface="Big Shoulders"/>
                <a:sym typeface="Big Shoulders"/>
              </a:rPr>
              <a:t>VERY THANKFUL TO HAVE BEEN APART OF BOTH PROJECTS, VERY EYE OPENING TO HEAR OTHERS’ STORIES</a:t>
            </a:r>
            <a:endParaRPr sz="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61F41"/>
              </a:buClr>
              <a:buSzPts val="4400"/>
              <a:buFont typeface="Play"/>
              <a:buNone/>
            </a:pPr>
            <a:r>
              <a:rPr lang="en-US">
                <a:solidFill>
                  <a:srgbClr val="861F41"/>
                </a:solidFill>
              </a:rPr>
              <a:t>Library of Congress Veterans History Project</a:t>
            </a:r>
            <a:endParaRPr/>
          </a:p>
        </p:txBody>
      </p:sp>
      <p:pic>
        <p:nvPicPr>
          <p:cNvPr id="185" name="Google Shape;185;p3" descr="students donating collection at VHP&#10;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8192" y="1690688"/>
            <a:ext cx="5671608" cy="425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" descr="At the Alcove in the Library of Congress&#10;.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72200" y="1690688"/>
            <a:ext cx="5671608" cy="4253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61F41"/>
              </a:buClr>
              <a:buSzPts val="4400"/>
              <a:buFont typeface="Play"/>
              <a:buNone/>
            </a:pPr>
            <a:r>
              <a:rPr lang="en-US">
                <a:solidFill>
                  <a:srgbClr val="861F41"/>
                </a:solidFill>
              </a:rPr>
              <a:t>Contested Spaces Symposium, Mar. 2025</a:t>
            </a:r>
            <a:endParaRPr/>
          </a:p>
        </p:txBody>
      </p:sp>
      <p:pic>
        <p:nvPicPr>
          <p:cNvPr id="192" name="Google Shape;192;p2" descr="A person standing in front of a podium&#10;&#10;AI-generated content may be incorrect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782376"/>
            <a:ext cx="3263503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" descr="A person standing at a podium&#10;&#10;AI-generated content may be incorrect.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7540" y="1782376"/>
            <a:ext cx="3263503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" descr="A person standing at a podium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6880" y="1782376"/>
            <a:ext cx="3263504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"/>
          <p:cNvSpPr txBox="1"/>
          <p:nvPr/>
        </p:nvSpPr>
        <p:spPr>
          <a:xfrm>
            <a:off x="818925" y="6308209"/>
            <a:ext cx="32827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Janae Neely</a:t>
            </a:r>
            <a:endParaRPr/>
          </a:p>
        </p:txBody>
      </p:sp>
      <p:sp>
        <p:nvSpPr>
          <p:cNvPr id="196" name="Google Shape;196;p2"/>
          <p:cNvSpPr txBox="1"/>
          <p:nvPr/>
        </p:nvSpPr>
        <p:spPr>
          <a:xfrm>
            <a:off x="4647540" y="6308209"/>
            <a:ext cx="32635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Autumn Curnutt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"/>
          <p:cNvSpPr txBox="1"/>
          <p:nvPr/>
        </p:nvSpPr>
        <p:spPr>
          <a:xfrm>
            <a:off x="8456881" y="6308209"/>
            <a:ext cx="32635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Mya Kelly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1f866430a_6_0"/>
          <p:cNvSpPr txBox="1">
            <a:spLocks noGrp="1"/>
          </p:cNvSpPr>
          <p:nvPr>
            <p:ph type="title"/>
          </p:nvPr>
        </p:nvSpPr>
        <p:spPr>
          <a:xfrm>
            <a:off x="196950" y="160400"/>
            <a:ext cx="7188000" cy="1539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61F41"/>
                </a:solidFill>
                <a:latin typeface="Play"/>
                <a:ea typeface="Play"/>
                <a:cs typeface="Play"/>
                <a:sym typeface="Play"/>
              </a:rPr>
              <a:t>Learning Process &amp; Learning Objectives </a:t>
            </a:r>
            <a:endParaRPr>
              <a:solidFill>
                <a:srgbClr val="861F4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04" name="Google Shape;204;g351f866430a_6_0"/>
          <p:cNvSpPr txBox="1">
            <a:spLocks noGrp="1"/>
          </p:cNvSpPr>
          <p:nvPr>
            <p:ph type="body" idx="2"/>
          </p:nvPr>
        </p:nvSpPr>
        <p:spPr>
          <a:xfrm>
            <a:off x="526838" y="1934438"/>
            <a:ext cx="5661000" cy="54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762000" lvl="0" indent="-4429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lay"/>
              <a:buChar char="●"/>
            </a:pPr>
            <a:r>
              <a:rPr lang="en-US" sz="1350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Journalism Interviews vs. Oral History Interviews ​</a:t>
            </a:r>
            <a:endParaRPr sz="1350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762000" lvl="0" indent="-4429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Play"/>
              <a:buChar char="●"/>
            </a:pPr>
            <a:r>
              <a:rPr lang="en-US" sz="1350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Broadening my knowledge in Adobe technology ​</a:t>
            </a:r>
            <a:endParaRPr sz="1350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762000" lvl="0" indent="-4429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61F41"/>
              </a:buClr>
              <a:buSzPct val="100000"/>
              <a:buFont typeface="Play"/>
              <a:buChar char="●"/>
            </a:pPr>
            <a:r>
              <a:rPr lang="en-US" sz="1350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Capturing the Fractions</a:t>
            </a:r>
            <a:r>
              <a:rPr lang="en-US" sz="13500">
                <a:solidFill>
                  <a:srgbClr val="861F4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13500">
                <a:solidFill>
                  <a:srgbClr val="861F41"/>
                </a:solidFill>
                <a:highlight>
                  <a:srgbClr val="F5F5F5"/>
                </a:highlight>
                <a:latin typeface="Play"/>
                <a:ea typeface="Play"/>
                <a:cs typeface="Play"/>
                <a:sym typeface="Play"/>
              </a:rPr>
              <a:t>​</a:t>
            </a:r>
            <a:endParaRPr sz="13500">
              <a:solidFill>
                <a:srgbClr val="861F41"/>
              </a:solidFill>
              <a:highlight>
                <a:srgbClr val="F5F5F5"/>
              </a:highlight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351f866430a_6_0"/>
          <p:cNvSpPr txBox="1"/>
          <p:nvPr/>
        </p:nvSpPr>
        <p:spPr>
          <a:xfrm>
            <a:off x="6356450" y="1862925"/>
            <a:ext cx="5250900" cy="3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marL="723900" lvl="0" indent="-441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50"/>
              <a:buFont typeface="Play"/>
              <a:buChar char="●"/>
            </a:pPr>
            <a:r>
              <a:rPr lang="en-US" sz="335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Grow in Creativity and Problem Solving ​</a:t>
            </a:r>
            <a:endParaRPr sz="335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marL="723900" lvl="0" indent="-441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61F41"/>
              </a:buClr>
              <a:buSzPts val="3350"/>
              <a:buFont typeface="Play"/>
              <a:buChar char="●"/>
            </a:pPr>
            <a:r>
              <a:rPr lang="en-US" sz="335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Expand Digital Fluency</a:t>
            </a:r>
            <a:r>
              <a:rPr lang="en-US" sz="3350">
                <a:solidFill>
                  <a:srgbClr val="861F41"/>
                </a:solidFill>
                <a:latin typeface="Play"/>
                <a:ea typeface="Play"/>
                <a:cs typeface="Play"/>
                <a:sym typeface="Play"/>
              </a:rPr>
              <a:t> ​</a:t>
            </a:r>
            <a:endParaRPr sz="3350">
              <a:solidFill>
                <a:srgbClr val="861F41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51f866430a_6_7"/>
          <p:cNvSpPr txBox="1">
            <a:spLocks noGrp="1"/>
          </p:cNvSpPr>
          <p:nvPr>
            <p:ph type="title"/>
          </p:nvPr>
        </p:nvSpPr>
        <p:spPr>
          <a:xfrm>
            <a:off x="0" y="71726"/>
            <a:ext cx="10515600" cy="1539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61F41"/>
                </a:solidFill>
                <a:latin typeface="Play"/>
                <a:ea typeface="Play"/>
                <a:cs typeface="Play"/>
                <a:sym typeface="Play"/>
              </a:rPr>
              <a:t>Significance </a:t>
            </a:r>
            <a:endParaRPr>
              <a:solidFill>
                <a:srgbClr val="861F4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2" name="Google Shape;212;g351f866430a_6_7"/>
          <p:cNvSpPr txBox="1">
            <a:spLocks noGrp="1"/>
          </p:cNvSpPr>
          <p:nvPr>
            <p:ph type="body" idx="2"/>
          </p:nvPr>
        </p:nvSpPr>
        <p:spPr>
          <a:xfrm>
            <a:off x="0" y="1611625"/>
            <a:ext cx="7247100" cy="54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7747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lay"/>
              <a:buChar char="●"/>
            </a:pPr>
            <a:r>
              <a:rPr lang="en-US" sz="9600">
                <a:latin typeface="Play"/>
                <a:ea typeface="Play"/>
                <a:cs typeface="Play"/>
                <a:sym typeface="Play"/>
              </a:rPr>
              <a:t>Strengthened and expanded my skills in writing, video and audio editing​</a:t>
            </a:r>
            <a:endParaRPr sz="9600">
              <a:latin typeface="Play"/>
              <a:ea typeface="Play"/>
              <a:cs typeface="Play"/>
              <a:sym typeface="Play"/>
            </a:endParaRPr>
          </a:p>
          <a:p>
            <a:pPr marL="7747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lay"/>
              <a:buChar char="●"/>
            </a:pPr>
            <a:r>
              <a:rPr lang="en-US" sz="9600">
                <a:latin typeface="Play"/>
                <a:ea typeface="Play"/>
                <a:cs typeface="Play"/>
                <a:sym typeface="Play"/>
              </a:rPr>
              <a:t>Gained new experiences and knowledge in tasks such as transcribing interviews, creating abstracts, transcripts, and glossaries for each interview, and highlighting important moments in interviews ​</a:t>
            </a:r>
            <a:endParaRPr sz="9600">
              <a:latin typeface="Play"/>
              <a:ea typeface="Play"/>
              <a:cs typeface="Play"/>
              <a:sym typeface="Play"/>
            </a:endParaRPr>
          </a:p>
          <a:p>
            <a:pPr marL="7747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lay"/>
              <a:buChar char="●"/>
            </a:pPr>
            <a:r>
              <a:rPr lang="en-US" sz="9600">
                <a:latin typeface="Play"/>
                <a:ea typeface="Play"/>
                <a:cs typeface="Play"/>
                <a:sym typeface="Play"/>
              </a:rPr>
              <a:t>From a journalistic perspective, this experience allowed me to express my creativity through each interview and capture that interviewee's personality ​</a:t>
            </a:r>
            <a:endParaRPr sz="9600">
              <a:latin typeface="Play"/>
              <a:ea typeface="Play"/>
              <a:cs typeface="Play"/>
              <a:sym typeface="Play"/>
            </a:endParaRPr>
          </a:p>
          <a:p>
            <a:pPr marL="7747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61F41"/>
              </a:buClr>
              <a:buSzPct val="100000"/>
              <a:buFont typeface="Play"/>
              <a:buChar char="●"/>
            </a:pPr>
            <a:r>
              <a:rPr lang="en-US" sz="9600">
                <a:latin typeface="Play"/>
                <a:ea typeface="Play"/>
                <a:cs typeface="Play"/>
                <a:sym typeface="Play"/>
              </a:rPr>
              <a:t>The DCRP inspired me to have these open conversations with family members and gain this knowledge while it's still available to me</a:t>
            </a:r>
            <a:r>
              <a:rPr lang="en-US" sz="9600">
                <a:solidFill>
                  <a:srgbClr val="861F41"/>
                </a:solidFill>
                <a:latin typeface="Play"/>
                <a:ea typeface="Play"/>
                <a:cs typeface="Play"/>
                <a:sym typeface="Play"/>
              </a:rPr>
              <a:t> ​</a:t>
            </a:r>
            <a:endParaRPr sz="9600">
              <a:solidFill>
                <a:srgbClr val="861F41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861F41"/>
              </a:solidFill>
            </a:endParaRPr>
          </a:p>
        </p:txBody>
      </p:sp>
      <p:pic>
        <p:nvPicPr>
          <p:cNvPr id="213" name="Google Shape;213;g351f866430a_6_7" title="IMG_7595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1375" y="1230475"/>
            <a:ext cx="4840627" cy="558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1f866430a_0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Overview of My Role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9" name="Google Shape;219;g351f866430a_0_0"/>
          <p:cNvSpPr txBox="1">
            <a:spLocks noGrp="1"/>
          </p:cNvSpPr>
          <p:nvPr>
            <p:ph type="body" idx="1"/>
          </p:nvPr>
        </p:nvSpPr>
        <p:spPr>
          <a:xfrm>
            <a:off x="415600" y="2117367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</a:rPr>
              <a:t>Responsibilities:</a:t>
            </a:r>
            <a:endParaRPr sz="1500" b="1">
              <a:solidFill>
                <a:schemeClr val="lt1"/>
              </a:solidFill>
            </a:endParaRPr>
          </a:p>
          <a:p>
            <a:pPr marL="609600" lvl="0" indent="-40005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</a:rPr>
              <a:t>Conducted and facilitated in-depth interviews with Vietnam War veterans</a:t>
            </a:r>
            <a:br>
              <a:rPr lang="en-US" sz="1500">
                <a:solidFill>
                  <a:schemeClr val="lt1"/>
                </a:solidFill>
              </a:rPr>
            </a:br>
            <a:endParaRPr sz="1500">
              <a:solidFill>
                <a:schemeClr val="lt1"/>
              </a:solidFill>
            </a:endParaRPr>
          </a:p>
          <a:p>
            <a:pPr marL="609600" lvl="0" indent="-40005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</a:rPr>
              <a:t>Processed interviews for historical preservation and academic use</a:t>
            </a:r>
            <a:br>
              <a:rPr lang="en-US" sz="1500">
                <a:solidFill>
                  <a:schemeClr val="lt1"/>
                </a:solidFill>
              </a:rPr>
            </a:br>
            <a:endParaRPr sz="1500">
              <a:solidFill>
                <a:schemeClr val="lt1"/>
              </a:solidFill>
            </a:endParaRPr>
          </a:p>
          <a:p>
            <a:pPr marL="609600" lvl="0" indent="-40005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</a:rPr>
              <a:t>Communicated with veterans to finalize biographical information and legal permissions</a:t>
            </a:r>
            <a:br>
              <a:rPr lang="en-US" sz="1500">
                <a:solidFill>
                  <a:schemeClr val="lt1"/>
                </a:solidFill>
              </a:rPr>
            </a:b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</a:rPr>
              <a:t>Human Connection:</a:t>
            </a:r>
            <a:endParaRPr sz="1500" b="1">
              <a:solidFill>
                <a:schemeClr val="lt1"/>
              </a:solidFill>
            </a:endParaRPr>
          </a:p>
          <a:p>
            <a:pPr marL="609600" lvl="0" indent="-40005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</a:rPr>
              <a:t>Built trust and rapport with interviewees through sensitive, respectful engagement</a:t>
            </a:r>
            <a:br>
              <a:rPr lang="en-US" sz="1500">
                <a:solidFill>
                  <a:schemeClr val="lt1"/>
                </a:solidFill>
              </a:rPr>
            </a:br>
            <a:endParaRPr sz="1500">
              <a:solidFill>
                <a:schemeClr val="lt1"/>
              </a:solidFill>
            </a:endParaRPr>
          </a:p>
          <a:p>
            <a:pPr marL="609600" lvl="0" indent="-40005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</a:rPr>
              <a:t>Listened to stories that were deeply personal—many of which involved trauma or loss</a:t>
            </a:r>
            <a:br>
              <a:rPr lang="en-US" sz="1500">
                <a:solidFill>
                  <a:schemeClr val="lt1"/>
                </a:solidFill>
              </a:rPr>
            </a:br>
            <a:endParaRPr sz="1500">
              <a:solidFill>
                <a:schemeClr val="lt1"/>
              </a:solidFill>
            </a:endParaRPr>
          </a:p>
          <a:p>
            <a:pPr marL="609600" lvl="0" indent="-40005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</a:rPr>
              <a:t>Recognized the privilege and responsibility of documenting these narratives</a:t>
            </a:r>
            <a:br>
              <a:rPr lang="en-US" sz="1500">
                <a:solidFill>
                  <a:schemeClr val="lt1"/>
                </a:solidFill>
              </a:rPr>
            </a:b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20" name="Google Shape;220;g351f866430a_0_0"/>
          <p:cNvSpPr txBox="1"/>
          <p:nvPr/>
        </p:nvSpPr>
        <p:spPr>
          <a:xfrm>
            <a:off x="4593333" y="2117367"/>
            <a:ext cx="7632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1f866430a_0_55"/>
          <p:cNvSpPr txBox="1">
            <a:spLocks noGrp="1"/>
          </p:cNvSpPr>
          <p:nvPr>
            <p:ph type="title"/>
          </p:nvPr>
        </p:nvSpPr>
        <p:spPr>
          <a:xfrm>
            <a:off x="513608" y="6"/>
            <a:ext cx="15147600" cy="1017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Takeaways and Reflections</a:t>
            </a:r>
            <a:endParaRPr/>
          </a:p>
        </p:txBody>
      </p:sp>
      <p:sp>
        <p:nvSpPr>
          <p:cNvPr id="226" name="Google Shape;226;g351f866430a_0_55"/>
          <p:cNvSpPr txBox="1">
            <a:spLocks noGrp="1"/>
          </p:cNvSpPr>
          <p:nvPr>
            <p:ph type="body" idx="1"/>
          </p:nvPr>
        </p:nvSpPr>
        <p:spPr>
          <a:xfrm>
            <a:off x="415650" y="917742"/>
            <a:ext cx="11360700" cy="460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4100" b="1">
                <a:solidFill>
                  <a:schemeClr val="dk1"/>
                </a:solidFill>
              </a:rPr>
              <a:t>Empathy &amp; Individuality:</a:t>
            </a:r>
            <a:endParaRPr sz="4100" b="1">
              <a:solidFill>
                <a:schemeClr val="dk1"/>
              </a:solidFill>
            </a:endParaRPr>
          </a:p>
          <a:p>
            <a:pPr marL="609600" lvl="0" indent="-40894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100">
                <a:solidFill>
                  <a:schemeClr val="dk1"/>
                </a:solidFill>
              </a:rPr>
              <a:t>Every veteran’s story was distinct—even among those with similar backgrounds, in service or their upbringing</a:t>
            </a:r>
            <a:br>
              <a:rPr lang="en-US" sz="4100">
                <a:solidFill>
                  <a:schemeClr val="dk1"/>
                </a:solidFill>
              </a:rPr>
            </a:br>
            <a:endParaRPr sz="4100">
              <a:solidFill>
                <a:schemeClr val="dk1"/>
              </a:solidFill>
            </a:endParaRPr>
          </a:p>
          <a:p>
            <a:pPr marL="609600" lvl="0" indent="-40894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100">
                <a:solidFill>
                  <a:schemeClr val="dk1"/>
                </a:solidFill>
              </a:rPr>
              <a:t>Their perspectives on the war varied greatly, shaped by personal values, context, and lived experience</a:t>
            </a:r>
            <a:br>
              <a:rPr lang="en-US" sz="4100">
                <a:solidFill>
                  <a:schemeClr val="dk1"/>
                </a:solidFill>
              </a:rPr>
            </a:br>
            <a:endParaRPr sz="4100">
              <a:solidFill>
                <a:schemeClr val="dk1"/>
              </a:solidFill>
            </a:endParaRPr>
          </a:p>
          <a:p>
            <a:pPr marL="609600" lvl="0" indent="-40894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100">
                <a:solidFill>
                  <a:schemeClr val="dk1"/>
                </a:solidFill>
              </a:rPr>
              <a:t>This work reinforced the importance of honoring the </a:t>
            </a:r>
            <a:r>
              <a:rPr lang="en-US" sz="4100" i="1">
                <a:solidFill>
                  <a:schemeClr val="dk1"/>
                </a:solidFill>
              </a:rPr>
              <a:t>individual </a:t>
            </a:r>
            <a:r>
              <a:rPr lang="en-US" sz="4100">
                <a:solidFill>
                  <a:schemeClr val="dk1"/>
                </a:solidFill>
              </a:rPr>
              <a:t>humanity within historical narratives</a:t>
            </a:r>
            <a:br>
              <a:rPr lang="en-US" sz="4100">
                <a:solidFill>
                  <a:schemeClr val="dk1"/>
                </a:solidFill>
              </a:rPr>
            </a:br>
            <a:endParaRPr sz="4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4100" b="1">
                <a:solidFill>
                  <a:schemeClr val="dk1"/>
                </a:solidFill>
              </a:rPr>
              <a:t>Professional &amp; Personal Growth:</a:t>
            </a:r>
            <a:endParaRPr sz="4100" b="1">
              <a:solidFill>
                <a:schemeClr val="dk1"/>
              </a:solidFill>
            </a:endParaRPr>
          </a:p>
          <a:p>
            <a:pPr marL="609600" lvl="0" indent="-40894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100">
                <a:solidFill>
                  <a:schemeClr val="dk1"/>
                </a:solidFill>
              </a:rPr>
              <a:t>Learned how to navigate emotionally complex conversations with care and professionalism</a:t>
            </a:r>
            <a:br>
              <a:rPr lang="en-US" sz="4100">
                <a:solidFill>
                  <a:schemeClr val="dk1"/>
                </a:solidFill>
              </a:rPr>
            </a:br>
            <a:endParaRPr sz="4100">
              <a:solidFill>
                <a:schemeClr val="dk1"/>
              </a:solidFill>
            </a:endParaRPr>
          </a:p>
          <a:p>
            <a:pPr marL="609600" lvl="0" indent="-40894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100">
                <a:solidFill>
                  <a:schemeClr val="dk1"/>
                </a:solidFill>
              </a:rPr>
              <a:t>Gained a deeper understanding of the Vietnam War through firsthand testimony</a:t>
            </a:r>
            <a:br>
              <a:rPr lang="en-US" sz="4100">
                <a:solidFill>
                  <a:schemeClr val="dk1"/>
                </a:solidFill>
              </a:rPr>
            </a:br>
            <a:endParaRPr sz="4100">
              <a:solidFill>
                <a:schemeClr val="dk1"/>
              </a:solidFill>
            </a:endParaRPr>
          </a:p>
          <a:p>
            <a:pPr marL="609600" lvl="0" indent="-40894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100">
                <a:solidFill>
                  <a:schemeClr val="dk1"/>
                </a:solidFill>
              </a:rPr>
              <a:t>Felt honored to contribute to preserving these voices for future generations</a:t>
            </a:r>
            <a:br>
              <a:rPr lang="en-US" sz="4100">
                <a:solidFill>
                  <a:schemeClr val="dk1"/>
                </a:solidFill>
              </a:rPr>
            </a:br>
            <a:endParaRPr sz="4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351f866430a_0_55"/>
          <p:cNvSpPr txBox="1"/>
          <p:nvPr/>
        </p:nvSpPr>
        <p:spPr>
          <a:xfrm>
            <a:off x="513600" y="5132250"/>
            <a:ext cx="11164800" cy="172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>
                <a:solidFill>
                  <a:schemeClr val="dk1"/>
                </a:solidFill>
              </a:rPr>
              <a:t>Why It Matters:</a:t>
            </a:r>
            <a:endParaRPr sz="13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These interviews are more than historical records—they are acts of remembrance and respect</a:t>
            </a:r>
            <a:br>
              <a:rPr lang="en-US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>
                <a:solidFill>
                  <a:schemeClr val="dk1"/>
                </a:solidFill>
              </a:rPr>
              <a:t>Preserving each veteran’s story ensures their experiences are not reduced to statistics or stereotypes</a:t>
            </a:r>
            <a:br>
              <a:rPr lang="en-US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300">
                <a:solidFill>
                  <a:schemeClr val="dk1"/>
                </a:solidFill>
              </a:rPr>
              <a:t>It was an honor to be entrusted with their truths</a:t>
            </a:r>
            <a:br>
              <a:rPr lang="en-US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1f866430a_8_0"/>
          <p:cNvSpPr/>
          <p:nvPr/>
        </p:nvSpPr>
        <p:spPr>
          <a:xfrm>
            <a:off x="5252550" y="3680550"/>
            <a:ext cx="6609300" cy="3107700"/>
          </a:xfrm>
          <a:prstGeom prst="roundRect">
            <a:avLst>
              <a:gd name="adj" fmla="val 16667"/>
            </a:avLst>
          </a:prstGeom>
          <a:solidFill>
            <a:srgbClr val="E5751F"/>
          </a:solidFill>
          <a:ln w="9525" cap="flat" cmpd="sng">
            <a:solidFill>
              <a:srgbClr val="E575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9138"/>
              </a:solidFill>
            </a:endParaRPr>
          </a:p>
        </p:txBody>
      </p:sp>
      <p:sp>
        <p:nvSpPr>
          <p:cNvPr id="234" name="Google Shape;234;g351f866430a_8_0"/>
          <p:cNvSpPr/>
          <p:nvPr/>
        </p:nvSpPr>
        <p:spPr>
          <a:xfrm>
            <a:off x="6588875" y="0"/>
            <a:ext cx="4081500" cy="3680700"/>
          </a:xfrm>
          <a:prstGeom prst="roundRect">
            <a:avLst>
              <a:gd name="adj" fmla="val 16667"/>
            </a:avLst>
          </a:prstGeom>
          <a:solidFill>
            <a:srgbClr val="E5751F"/>
          </a:solidFill>
          <a:ln w="9525" cap="flat" cmpd="sng">
            <a:solidFill>
              <a:srgbClr val="E575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9138"/>
              </a:solidFill>
            </a:endParaRPr>
          </a:p>
        </p:txBody>
      </p:sp>
      <p:sp>
        <p:nvSpPr>
          <p:cNvPr id="235" name="Google Shape;235;g351f866430a_8_0"/>
          <p:cNvSpPr txBox="1">
            <a:spLocks noGrp="1"/>
          </p:cNvSpPr>
          <p:nvPr>
            <p:ph type="title"/>
          </p:nvPr>
        </p:nvSpPr>
        <p:spPr>
          <a:xfrm>
            <a:off x="415650" y="773125"/>
            <a:ext cx="54255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61F41"/>
                </a:solidFill>
              </a:rPr>
              <a:t>Overview of my Role</a:t>
            </a:r>
            <a:endParaRPr>
              <a:solidFill>
                <a:srgbClr val="861F41"/>
              </a:solidFill>
            </a:endParaRPr>
          </a:p>
        </p:txBody>
      </p:sp>
      <p:sp>
        <p:nvSpPr>
          <p:cNvPr id="236" name="Google Shape;236;g351f866430a_8_0"/>
          <p:cNvSpPr txBox="1">
            <a:spLocks noGrp="1"/>
          </p:cNvSpPr>
          <p:nvPr>
            <p:ph type="body" idx="1"/>
          </p:nvPr>
        </p:nvSpPr>
        <p:spPr>
          <a:xfrm>
            <a:off x="256125" y="1731550"/>
            <a:ext cx="51765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>
                <a:solidFill>
                  <a:srgbClr val="000000"/>
                </a:solidFill>
              </a:rPr>
              <a:t>Processing video and audio footage of interviews</a:t>
            </a:r>
            <a:endParaRPr>
              <a:solidFill>
                <a:srgbClr val="000000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>
                <a:solidFill>
                  <a:srgbClr val="000000"/>
                </a:solidFill>
              </a:rPr>
              <a:t>Editing long form interview content</a:t>
            </a:r>
            <a:endParaRPr>
              <a:solidFill>
                <a:srgbClr val="000000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>
                <a:solidFill>
                  <a:srgbClr val="000000"/>
                </a:solidFill>
              </a:rPr>
              <a:t>Reaching out and interviewing Vietnam Veterans for the project</a:t>
            </a:r>
            <a:endParaRPr>
              <a:solidFill>
                <a:srgbClr val="000000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>
                <a:solidFill>
                  <a:srgbClr val="000000"/>
                </a:solidFill>
              </a:rPr>
              <a:t>Researching topics discussed in interviews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37" name="Google Shape;237;g351f866430a_8_0"/>
          <p:cNvPicPr preferRelativeResize="0"/>
          <p:nvPr/>
        </p:nvPicPr>
        <p:blipFill rotWithShape="1">
          <a:blip r:embed="rId3">
            <a:alphaModFix/>
          </a:blip>
          <a:srcRect l="22282" r="30690"/>
          <a:stretch/>
        </p:blipFill>
        <p:spPr>
          <a:xfrm>
            <a:off x="7200128" y="129011"/>
            <a:ext cx="2859019" cy="342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351f866430a_8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2088" y="3954937"/>
            <a:ext cx="3547325" cy="2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51f866430a_8_0"/>
          <p:cNvSpPr/>
          <p:nvPr/>
        </p:nvSpPr>
        <p:spPr>
          <a:xfrm>
            <a:off x="9" y="-53700"/>
            <a:ext cx="2940300" cy="876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g351f866430a_8_0" descr="Virginia T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661" y="190408"/>
            <a:ext cx="2053001" cy="38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51f866430a_8_0" descr="Microphone in Recording Studio (Provided by Getty Images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98875" y="4443377"/>
            <a:ext cx="2373673" cy="158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1f866430a_8_6"/>
          <p:cNvSpPr/>
          <p:nvPr/>
        </p:nvSpPr>
        <p:spPr>
          <a:xfrm>
            <a:off x="6588875" y="0"/>
            <a:ext cx="4081500" cy="6728400"/>
          </a:xfrm>
          <a:prstGeom prst="roundRect">
            <a:avLst>
              <a:gd name="adj" fmla="val 16667"/>
            </a:avLst>
          </a:prstGeom>
          <a:solidFill>
            <a:srgbClr val="E5751F"/>
          </a:solidFill>
          <a:ln w="9525" cap="flat" cmpd="sng">
            <a:solidFill>
              <a:srgbClr val="E575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9138"/>
              </a:solidFill>
            </a:endParaRPr>
          </a:p>
        </p:txBody>
      </p:sp>
      <p:sp>
        <p:nvSpPr>
          <p:cNvPr id="248" name="Google Shape;248;g351f866430a_8_6"/>
          <p:cNvSpPr txBox="1">
            <a:spLocks noGrp="1"/>
          </p:cNvSpPr>
          <p:nvPr>
            <p:ph type="title"/>
          </p:nvPr>
        </p:nvSpPr>
        <p:spPr>
          <a:xfrm>
            <a:off x="536775" y="8554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61F41"/>
                </a:solidFill>
              </a:rPr>
              <a:t>Key Takeaways</a:t>
            </a:r>
            <a:endParaRPr>
              <a:solidFill>
                <a:srgbClr val="861F41"/>
              </a:solidFill>
            </a:endParaRPr>
          </a:p>
        </p:txBody>
      </p:sp>
      <p:sp>
        <p:nvSpPr>
          <p:cNvPr id="249" name="Google Shape;249;g351f866430a_8_6"/>
          <p:cNvSpPr txBox="1">
            <a:spLocks noGrp="1"/>
          </p:cNvSpPr>
          <p:nvPr>
            <p:ph type="body" idx="1"/>
          </p:nvPr>
        </p:nvSpPr>
        <p:spPr>
          <a:xfrm>
            <a:off x="415650" y="1618975"/>
            <a:ext cx="5674800" cy="505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79730" algn="l" rtl="0">
              <a:spcBef>
                <a:spcPts val="1000"/>
              </a:spcBef>
              <a:spcAft>
                <a:spcPts val="0"/>
              </a:spcAft>
              <a:buClr>
                <a:srgbClr val="861F41"/>
              </a:buClr>
              <a:buSzPct val="100000"/>
              <a:buChar char="•"/>
            </a:pPr>
            <a:r>
              <a:rPr lang="en-US">
                <a:solidFill>
                  <a:srgbClr val="861F41"/>
                </a:solidFill>
              </a:rPr>
              <a:t>History, especially when talking to individuals is not a monolith</a:t>
            </a:r>
            <a:endParaRPr>
              <a:solidFill>
                <a:srgbClr val="861F41"/>
              </a:solidFill>
            </a:endParaRPr>
          </a:p>
          <a:p>
            <a:pPr marL="457200" lvl="0" indent="-379730" algn="l" rtl="0">
              <a:spcBef>
                <a:spcPts val="0"/>
              </a:spcBef>
              <a:spcAft>
                <a:spcPts val="0"/>
              </a:spcAft>
              <a:buClr>
                <a:srgbClr val="861F41"/>
              </a:buClr>
              <a:buSzPct val="100000"/>
              <a:buChar char="•"/>
            </a:pPr>
            <a:r>
              <a:rPr lang="en-US">
                <a:solidFill>
                  <a:srgbClr val="861F41"/>
                </a:solidFill>
              </a:rPr>
              <a:t>Setting individual timelines and goals is important</a:t>
            </a:r>
            <a:endParaRPr>
              <a:solidFill>
                <a:srgbClr val="861F41"/>
              </a:solidFill>
            </a:endParaRPr>
          </a:p>
          <a:p>
            <a:pPr marL="457200" lvl="0" indent="-379730" algn="l" rtl="0">
              <a:spcBef>
                <a:spcPts val="0"/>
              </a:spcBef>
              <a:spcAft>
                <a:spcPts val="0"/>
              </a:spcAft>
              <a:buClr>
                <a:srgbClr val="861F41"/>
              </a:buClr>
              <a:buSzPct val="100000"/>
              <a:buChar char="•"/>
            </a:pPr>
            <a:r>
              <a:rPr lang="en-US">
                <a:solidFill>
                  <a:srgbClr val="861F41"/>
                </a:solidFill>
              </a:rPr>
              <a:t>Software knowledge and familiarization is an important aspect of historical work</a:t>
            </a:r>
            <a:endParaRPr>
              <a:solidFill>
                <a:srgbClr val="861F41"/>
              </a:solidFill>
            </a:endParaRPr>
          </a:p>
          <a:p>
            <a:pPr marL="457200" lvl="0" indent="-379730" algn="l" rtl="0">
              <a:spcBef>
                <a:spcPts val="0"/>
              </a:spcBef>
              <a:spcAft>
                <a:spcPts val="0"/>
              </a:spcAft>
              <a:buClr>
                <a:srgbClr val="861F41"/>
              </a:buClr>
              <a:buSzPct val="100000"/>
              <a:buChar char="•"/>
            </a:pPr>
            <a:r>
              <a:rPr lang="en-US">
                <a:solidFill>
                  <a:srgbClr val="861F41"/>
                </a:solidFill>
              </a:rPr>
              <a:t>Working within the field of history is not a one person job</a:t>
            </a:r>
            <a:endParaRPr>
              <a:solidFill>
                <a:srgbClr val="861F41"/>
              </a:solidFill>
            </a:endParaRPr>
          </a:p>
          <a:p>
            <a:pPr marL="457200" lvl="0" indent="-379730" algn="l" rtl="0">
              <a:spcBef>
                <a:spcPts val="0"/>
              </a:spcBef>
              <a:spcAft>
                <a:spcPts val="0"/>
              </a:spcAft>
              <a:buClr>
                <a:srgbClr val="861F41"/>
              </a:buClr>
              <a:buSzPct val="100000"/>
              <a:buChar char="•"/>
            </a:pPr>
            <a:r>
              <a:rPr lang="en-US">
                <a:solidFill>
                  <a:srgbClr val="861F41"/>
                </a:solidFill>
              </a:rPr>
              <a:t>History is a personable field</a:t>
            </a:r>
            <a:endParaRPr>
              <a:solidFill>
                <a:srgbClr val="861F4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61F41"/>
                </a:solidFill>
              </a:rPr>
              <a:t>Why this Work Matters:</a:t>
            </a:r>
            <a:endParaRPr>
              <a:solidFill>
                <a:srgbClr val="861F41"/>
              </a:solidFill>
            </a:endParaRPr>
          </a:p>
          <a:p>
            <a:pPr marL="457200" lvl="0" indent="-379730" algn="l" rtl="0">
              <a:spcBef>
                <a:spcPts val="1000"/>
              </a:spcBef>
              <a:spcAft>
                <a:spcPts val="0"/>
              </a:spcAft>
              <a:buClr>
                <a:srgbClr val="861F41"/>
              </a:buClr>
              <a:buSzPct val="100000"/>
              <a:buChar char="•"/>
            </a:pPr>
            <a:r>
              <a:rPr lang="en-US">
                <a:solidFill>
                  <a:srgbClr val="861F41"/>
                </a:solidFill>
              </a:rPr>
              <a:t>The Preservation of knowledge is an important aspect of academia</a:t>
            </a:r>
            <a:endParaRPr>
              <a:solidFill>
                <a:srgbClr val="861F41"/>
              </a:solidFill>
            </a:endParaRPr>
          </a:p>
          <a:p>
            <a:pPr marL="457200" lvl="0" indent="-379730" algn="l" rtl="0">
              <a:spcBef>
                <a:spcPts val="0"/>
              </a:spcBef>
              <a:spcAft>
                <a:spcPts val="0"/>
              </a:spcAft>
              <a:buClr>
                <a:srgbClr val="861F41"/>
              </a:buClr>
              <a:buSzPct val="100000"/>
              <a:buChar char="•"/>
            </a:pPr>
            <a:r>
              <a:rPr lang="en-US">
                <a:solidFill>
                  <a:srgbClr val="861F41"/>
                </a:solidFill>
              </a:rPr>
              <a:t>The Veterans and other people interviewed for oral history projects deserve to have their accounts recorded for future generations</a:t>
            </a:r>
            <a:endParaRPr>
              <a:solidFill>
                <a:srgbClr val="861F4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861F41"/>
              </a:solidFill>
            </a:endParaRPr>
          </a:p>
        </p:txBody>
      </p:sp>
      <p:pic>
        <p:nvPicPr>
          <p:cNvPr id="250" name="Google Shape;250;g351f866430a_8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3700" y="165350"/>
            <a:ext cx="2896875" cy="386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351f866430a_8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9900" y="4136749"/>
            <a:ext cx="3104469" cy="245922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351f866430a_8_6"/>
          <p:cNvSpPr/>
          <p:nvPr/>
        </p:nvSpPr>
        <p:spPr>
          <a:xfrm>
            <a:off x="9" y="-53700"/>
            <a:ext cx="2940300" cy="876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g351f866430a_8_6" descr="Virginia T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661" y="190408"/>
            <a:ext cx="2053001" cy="387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683</Words>
  <Application>Microsoft Office PowerPoint</Application>
  <PresentationFormat>Widescreen</PresentationFormat>
  <Paragraphs>94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Play</vt:lpstr>
      <vt:lpstr>Arial</vt:lpstr>
      <vt:lpstr>Big Shoulders</vt:lpstr>
      <vt:lpstr>Calibri</vt:lpstr>
      <vt:lpstr>Office Theme</vt:lpstr>
      <vt:lpstr>Office Theme</vt:lpstr>
      <vt:lpstr>“Things They Still Carry,” Digital Humanities Internship Program, 2024-25</vt:lpstr>
      <vt:lpstr>Library of Congress Veterans History Project</vt:lpstr>
      <vt:lpstr>Contested Spaces Symposium, Mar. 2025</vt:lpstr>
      <vt:lpstr>Learning Process &amp; Learning Objectives </vt:lpstr>
      <vt:lpstr>Significance </vt:lpstr>
      <vt:lpstr>Overview of My Role</vt:lpstr>
      <vt:lpstr>Key Takeaways and Reflections</vt:lpstr>
      <vt:lpstr>Overview of my Role</vt:lpstr>
      <vt:lpstr>Key Takeaways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Higgins, Jason</dc:creator>
  <cp:lastModifiedBy>Song, Meizi</cp:lastModifiedBy>
  <cp:revision>1</cp:revision>
  <dcterms:created xsi:type="dcterms:W3CDTF">2025-04-30T14:17:41Z</dcterms:created>
  <dcterms:modified xsi:type="dcterms:W3CDTF">2026-05-04T02:47:18Z</dcterms:modified>
</cp:coreProperties>
</file>