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97" r:id="rId5"/>
    <p:sldId id="298" r:id="rId6"/>
    <p:sldId id="299" r:id="rId7"/>
    <p:sldId id="300" r:id="rId8"/>
    <p:sldId id="301" r:id="rId9"/>
    <p:sldId id="308" r:id="rId10"/>
    <p:sldId id="304" r:id="rId11"/>
    <p:sldId id="309" r:id="rId12"/>
    <p:sldId id="310" r:id="rId13"/>
    <p:sldId id="311" r:id="rId14"/>
    <p:sldId id="312" r:id="rId15"/>
    <p:sldId id="305" r:id="rId16"/>
    <p:sldId id="306" r:id="rId17"/>
    <p:sldId id="313" r:id="rId18"/>
    <p:sldId id="307" r:id="rId19"/>
    <p:sldId id="314" r:id="rId20"/>
    <p:sldId id="315" r:id="rId21"/>
    <p:sldId id="30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F8582D-22FD-E84D-7C1F-F1BE75A389DE}" name="Pamela Stiff" initials="PS" userId="S::pstiff@vtti.vt.edu::cf9a7e21-c72a-4bd5-932e-a97fda2d32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722"/>
    <a:srgbClr val="861F41"/>
    <a:srgbClr val="ECECEC"/>
    <a:srgbClr val="E5E1E6"/>
    <a:srgbClr val="D7D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59"/>
    <p:restoredTop sz="94687"/>
  </p:normalViewPr>
  <p:slideViewPr>
    <p:cSldViewPr snapToGrid="0">
      <p:cViewPr varScale="1">
        <p:scale>
          <a:sx n="150" d="100"/>
          <a:sy n="150" d="100"/>
        </p:scale>
        <p:origin x="29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630D5-3D1A-914F-A423-59DF57AAFF14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C1EA5-1397-F944-9DFE-039BAC39D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50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C1EA5-1397-F944-9DFE-039BAC39D6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5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69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81AF93-B648-0647-8AC5-9317B190A03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81891" y="911351"/>
            <a:ext cx="11044052" cy="54617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2FECB17-2136-A2C6-6EA3-78300F01D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931" y="6366860"/>
            <a:ext cx="1873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2567C6-46DA-C18C-BA9A-CF17AAFCD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1536" y="6366861"/>
            <a:ext cx="4695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951C11-1193-DEBF-FB69-2D0A72B82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65187" y="63668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CAC728-2DC3-BFA0-E923-E1ABC3954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01726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4120DC-D4E2-DA40-89D4-E0E53062BED4}"/>
              </a:ext>
            </a:extLst>
          </p:cNvPr>
          <p:cNvSpPr/>
          <p:nvPr userDrawn="1"/>
        </p:nvSpPr>
        <p:spPr>
          <a:xfrm>
            <a:off x="0" y="6519553"/>
            <a:ext cx="12192000" cy="33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C61CB17-F9AA-7648-8711-0002107CB43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7822" y="1166648"/>
            <a:ext cx="5311033" cy="49743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D7E3CC-C921-7C41-B15A-AD8570918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7" y="1663706"/>
            <a:ext cx="5349764" cy="3610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766CD4-D97D-20FA-82EF-7725B9BE52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931" y="6366860"/>
            <a:ext cx="1873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6C48F4B-11D1-E4D8-9DBB-D4F468029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1536" y="6366861"/>
            <a:ext cx="4695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30297A-5750-25C2-F415-BFA4B3AD4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65187" y="63668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05174-8470-887E-8E25-D142441D8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393" y="713808"/>
            <a:ext cx="5305972" cy="401599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0AE7867A-D016-B005-57D0-3848F206D4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9E77782-D1B7-2E8F-913D-F91B7CA570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8387" y="713808"/>
            <a:ext cx="2133600" cy="4794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E8772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94865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ADA5737-447B-8B4D-AEF4-E59D6ED33BDE}"/>
              </a:ext>
            </a:extLst>
          </p:cNvPr>
          <p:cNvSpPr/>
          <p:nvPr userDrawn="1"/>
        </p:nvSpPr>
        <p:spPr>
          <a:xfrm>
            <a:off x="6305797" y="510644"/>
            <a:ext cx="5688282" cy="5949538"/>
          </a:xfrm>
          <a:prstGeom prst="rect">
            <a:avLst/>
          </a:prstGeom>
          <a:solidFill>
            <a:schemeClr val="tx1">
              <a:lumMod val="85000"/>
              <a:lumOff val="15000"/>
              <a:alpha val="7793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75C5C5-7E8E-D343-B922-0EB0E89A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/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032C0-4051-484E-9D2A-92398EE7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6661-5353-034F-9C8F-89361764A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49888A0-FDC0-6641-89A0-08F360FAE4A7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05642" y="985651"/>
            <a:ext cx="5259102" cy="227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D6EE1E-71BD-94DF-8EFC-5776C73F2C19}"/>
              </a:ext>
            </a:extLst>
          </p:cNvPr>
          <p:cNvSpPr/>
          <p:nvPr userDrawn="1"/>
        </p:nvSpPr>
        <p:spPr>
          <a:xfrm>
            <a:off x="6507678" y="718463"/>
            <a:ext cx="5284520" cy="55339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7431B1-7FA3-854A-9E2B-508BD99BE65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483927" y="712519"/>
            <a:ext cx="5284521" cy="55220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5CE2CAA-760C-A0FE-3163-40F2A213E23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91787" y="3703121"/>
            <a:ext cx="5259102" cy="227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41B1303-348A-89B5-82F5-E5340CFCC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59504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7431B1-7FA3-854A-9E2B-508BD99BE65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22670" y="810161"/>
            <a:ext cx="5260769" cy="52376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9B86260-B458-B44F-8668-E0727BDF4CB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7738" y="1685896"/>
            <a:ext cx="4906163" cy="4389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DCFF27-4246-B6A4-E092-75748DD38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931" y="6366860"/>
            <a:ext cx="1873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A8DBD4C-18C6-02E0-8BB3-53E237411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1536" y="6366861"/>
            <a:ext cx="4695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49CCE5-517B-3623-4135-6CFCBDD68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65187" y="63668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BBBB1AE-4574-DDB2-12D6-3E7FB0CD9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28DB222-2E62-4141-909F-11CE7B4316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213" y="966788"/>
            <a:ext cx="2133600" cy="4794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E8772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6988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B581713C-A1AD-364F-8DED-B8BBF716A82A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632846" y="997527"/>
            <a:ext cx="11140064" cy="5047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92DE9B6-03B7-3717-3613-847879B08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931" y="6366860"/>
            <a:ext cx="1873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53B46A-E203-2BA5-ED0B-C40E548BE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1536" y="6366861"/>
            <a:ext cx="4695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6E91D9-DDDF-1236-78A1-6F93F1B83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65187" y="63668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8229D80-B04C-B424-D8D0-A5EF326F4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 (media)</a:t>
            </a:r>
          </a:p>
        </p:txBody>
      </p:sp>
    </p:spTree>
    <p:extLst>
      <p:ext uri="{BB962C8B-B14F-4D97-AF65-F5344CB8AC3E}">
        <p14:creationId xmlns:p14="http://schemas.microsoft.com/office/powerpoint/2010/main" val="461081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or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9CFC7C-E2D5-584C-A985-96D1DD2A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BAA76-8FA2-4E43-9316-BE3FF3908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E9B5-B69C-1749-BD56-030F5A05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45C9B4-2F1D-A045-96C0-CE876094E8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95DA57-8620-9343-A6F8-30B53AB42D0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5067" y="908929"/>
            <a:ext cx="9574212" cy="53623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74DE076-7C5D-69DA-0067-726CEF137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2223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r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7F7304-0BA9-714E-B609-A53979907D4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5642" y="873303"/>
            <a:ext cx="11417288" cy="53126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CC77690-6629-8B4F-E2F8-9C2462102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931" y="6366860"/>
            <a:ext cx="1873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D2BB60-191C-772A-339C-BD0C7DDD5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1536" y="6366861"/>
            <a:ext cx="4695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5CF7C9-BAFA-193C-DDE9-646115039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65187" y="63668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293071-3154-6941-46AF-CFD769449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27263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/Image">
    <p:bg>
      <p:bgPr>
        <a:blipFill dpi="0" rotWithShape="1">
          <a:blip r:embed="rId2">
            <a:alphaModFix amt="20118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75C5C5-7E8E-D343-B922-0EB0E89A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/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032C0-4051-484E-9D2A-92398EE7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11088" y="64928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6661-5353-034F-9C8F-89361764A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19950" y="6492875"/>
            <a:ext cx="2743200" cy="365125"/>
          </a:xfrm>
        </p:spPr>
        <p:txBody>
          <a:bodyPr/>
          <a:lstStyle/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D6EE1E-71BD-94DF-8EFC-5776C73F2C19}"/>
              </a:ext>
            </a:extLst>
          </p:cNvPr>
          <p:cNvSpPr/>
          <p:nvPr userDrawn="1"/>
        </p:nvSpPr>
        <p:spPr>
          <a:xfrm>
            <a:off x="581891" y="1282535"/>
            <a:ext cx="11210307" cy="4969829"/>
          </a:xfrm>
          <a:prstGeom prst="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861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7431B1-7FA3-854A-9E2B-508BD99BE65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88769" y="1401289"/>
            <a:ext cx="11008426" cy="47263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A7F1289-A104-84AF-5FA5-A9876DFFD9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87799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127554-4907-B451-0D86-7D495627D9CC}"/>
              </a:ext>
            </a:extLst>
          </p:cNvPr>
          <p:cNvSpPr txBox="1"/>
          <p:nvPr userDrawn="1"/>
        </p:nvSpPr>
        <p:spPr>
          <a:xfrm>
            <a:off x="575440" y="325822"/>
            <a:ext cx="4162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>
                <a:solidFill>
                  <a:srgbClr val="861F41"/>
                </a:solidFill>
                <a:latin typeface="+mj-lt"/>
              </a:rPr>
              <a:t>Title</a:t>
            </a: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BFF83725-05EB-6779-C976-25B0A57BA8E0}"/>
              </a:ext>
            </a:extLst>
          </p:cNvPr>
          <p:cNvSpPr/>
          <p:nvPr userDrawn="1"/>
        </p:nvSpPr>
        <p:spPr>
          <a:xfrm>
            <a:off x="7179732" y="2778781"/>
            <a:ext cx="4870371" cy="3946967"/>
          </a:xfrm>
          <a:prstGeom prst="round2SameRect">
            <a:avLst>
              <a:gd name="adj1" fmla="val 33312"/>
              <a:gd name="adj2" fmla="val 0"/>
            </a:avLst>
          </a:prstGeom>
          <a:solidFill>
            <a:schemeClr val="bg1">
              <a:alpha val="74675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B35AC0-111E-4017-76CF-055C59AEB280}"/>
              </a:ext>
            </a:extLst>
          </p:cNvPr>
          <p:cNvSpPr/>
          <p:nvPr userDrawn="1"/>
        </p:nvSpPr>
        <p:spPr>
          <a:xfrm>
            <a:off x="7547745" y="2846429"/>
            <a:ext cx="39501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i="1" cap="none" spc="300">
                <a:ln w="0"/>
                <a:solidFill>
                  <a:srgbClr val="861F4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dobe Caslon Pro Bold" panose="0205050205050A020403" pitchFamily="18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11252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613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5D38D-4D59-7E3C-1C47-AC349A109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8BF26-E39E-02A5-E846-F949C06C9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CB383-1DD2-1A5E-7934-BEC041C1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E5832C-135C-A0E7-BD61-6F00A78568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50" y="2901950"/>
            <a:ext cx="7494588" cy="10318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E87722"/>
                </a:solidFill>
              </a:defRPr>
            </a:lvl1pPr>
          </a:lstStyle>
          <a:p>
            <a:pPr lvl="0"/>
            <a:r>
              <a:rPr lang="en-US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73423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 logo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1F446B8-6151-6060-8E4E-D52434866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931" y="6366860"/>
            <a:ext cx="1873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B5ECCE-53DD-AE8C-34C5-B5E78FD28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1536" y="6366861"/>
            <a:ext cx="4695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106B48-BC1E-FEC9-D664-4017EC97B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35151" y="63668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25D8771-F086-8A08-CC29-8DD8B7D18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3442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 logo bot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1F446B8-6151-6060-8E4E-D52434866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931" y="6366860"/>
            <a:ext cx="1873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B5ECCE-53DD-AE8C-34C5-B5E78FD28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1536" y="6366861"/>
            <a:ext cx="4695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106B48-BC1E-FEC9-D664-4017EC97B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35151" y="63668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24A587F-BC5A-6413-82E3-535BB4BAD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06370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69D82C-D8AE-5340-A408-157E0EE29A6A}"/>
              </a:ext>
            </a:extLst>
          </p:cNvPr>
          <p:cNvSpPr/>
          <p:nvPr userDrawn="1"/>
        </p:nvSpPr>
        <p:spPr>
          <a:xfrm>
            <a:off x="0" y="6519553"/>
            <a:ext cx="12192000" cy="33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90D044-85A9-B048-9293-F908F1DF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9228"/>
            <a:ext cx="2743200" cy="365125"/>
          </a:xfrm>
        </p:spPr>
        <p:txBody>
          <a:bodyPr/>
          <a:lstStyle/>
          <a:p>
            <a:fld id="{A1FCA624-17E5-0145-BED8-3D2B4FEC8929}" type="datetime1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169D8A-CC3A-C64F-8384-038DB71F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70670A-9729-B94A-8E94-D9527FAF5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9228"/>
            <a:ext cx="2743200" cy="365125"/>
          </a:xfrm>
        </p:spPr>
        <p:txBody>
          <a:bodyPr/>
          <a:lstStyle/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C68449D-2A16-BC22-892C-1A86E380A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4315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99490-0DB2-9042-BEB9-C3365ECF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2814"/>
            <a:ext cx="2743200" cy="365125"/>
          </a:xfrm>
        </p:spPr>
        <p:txBody>
          <a:bodyPr/>
          <a:lstStyle/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B89D9-63F3-7246-AD30-E28FFE90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281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C1EC3-F083-E347-AC2A-C5E93112D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2814"/>
            <a:ext cx="2743200" cy="365125"/>
          </a:xfrm>
        </p:spPr>
        <p:txBody>
          <a:bodyPr/>
          <a:lstStyle/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2CDBCA-36E8-D546-808E-073174AD014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46265" y="3793507"/>
            <a:ext cx="11091553" cy="2522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81AF93-B648-0647-8AC5-9317B190A03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6265" y="1567543"/>
            <a:ext cx="11091553" cy="20368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00CE61B-7DBF-6124-86C6-BE3442E1D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19DC0DF-2DE3-9A75-0C39-0F564612E5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13" y="966788"/>
            <a:ext cx="2133600" cy="4794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E8772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298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99490-0DB2-9042-BEB9-C3365ECF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2814"/>
            <a:ext cx="2743200" cy="365125"/>
          </a:xfrm>
        </p:spPr>
        <p:txBody>
          <a:bodyPr/>
          <a:lstStyle/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B89D9-63F3-7246-AD30-E28FFE90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281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C1EC3-F083-E347-AC2A-C5E93112D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2814"/>
            <a:ext cx="2743200" cy="365125"/>
          </a:xfrm>
        </p:spPr>
        <p:txBody>
          <a:bodyPr/>
          <a:lstStyle/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2CDBCA-36E8-D546-808E-073174AD014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416270" y="1543792"/>
            <a:ext cx="4937530" cy="47620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81AF93-B648-0647-8AC5-9317B190A03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76579" y="1531916"/>
            <a:ext cx="5384834" cy="47738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32FB73F-A9AD-C917-D2AF-20EEA2BFA0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EBBFD19-2A89-6C2E-9666-92BC029AD3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13" y="966788"/>
            <a:ext cx="2133600" cy="4794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E8772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06282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75C5C5-7E8E-D343-B922-0EB0E89A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/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032C0-4051-484E-9D2A-92398EE7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6661-5353-034F-9C8F-89361764A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7431B1-7FA3-854A-9E2B-508BD99BE65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317317" y="355600"/>
            <a:ext cx="5639837" cy="5781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9B86260-B458-B44F-8668-E0727BDF4CB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36955" y="1614990"/>
            <a:ext cx="5229456" cy="45341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1400">
              <a:latin typeface="Acherus Grotesque Regular" panose="02000505000000020004" pitchFamily="2" charset="77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E49B925-6AC4-EE6D-3499-FD98B17EE6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48" y="365126"/>
            <a:ext cx="10796752" cy="6024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61F4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D7848C8-2F47-4604-C8B5-CDB211C2B0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213" y="966788"/>
            <a:ext cx="2133600" cy="4794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E8772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23666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91CEB-04F5-F244-9768-9B71E1886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931" y="6366860"/>
            <a:ext cx="1873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43ADE-1233-B340-9394-09AF407A201E}" type="datetime1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EDA6A-0A34-924F-9F2A-D78A00C40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1536" y="6366861"/>
            <a:ext cx="4695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8E3DC-D215-E241-A05B-D69586756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65187" y="63668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5C9B4-2F1D-A045-96C0-CE876094E85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1CA4D-34DC-AC44-8E04-EDBF8022B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048" y="1825625"/>
            <a:ext cx="10796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1EB4A-8A06-7141-8385-3C1833B3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48" y="365125"/>
            <a:ext cx="10796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40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0" r:id="rId2"/>
    <p:sldLayoutId id="2147483691" r:id="rId3"/>
    <p:sldLayoutId id="2147483686" r:id="rId4"/>
    <p:sldLayoutId id="2147483690" r:id="rId5"/>
    <p:sldLayoutId id="2147483653" r:id="rId6"/>
    <p:sldLayoutId id="2147483683" r:id="rId7"/>
    <p:sldLayoutId id="2147483682" r:id="rId8"/>
    <p:sldLayoutId id="2147483684" r:id="rId9"/>
    <p:sldLayoutId id="2147483660" r:id="rId10"/>
    <p:sldLayoutId id="2147483649" r:id="rId11"/>
    <p:sldLayoutId id="2147483685" r:id="rId12"/>
    <p:sldLayoutId id="2147483680" r:id="rId13"/>
    <p:sldLayoutId id="2147483655" r:id="rId14"/>
    <p:sldLayoutId id="2147483661" r:id="rId15"/>
    <p:sldLayoutId id="2147483662" r:id="rId16"/>
    <p:sldLayoutId id="2147483688" r:id="rId17"/>
    <p:sldLayoutId id="214748368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ev.elsevier.com/support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418176-099D-79FC-2BFD-47915EC5B268}"/>
              </a:ext>
            </a:extLst>
          </p:cNvPr>
          <p:cNvSpPr txBox="1"/>
          <p:nvPr/>
        </p:nvSpPr>
        <p:spPr>
          <a:xfrm>
            <a:off x="3593869" y="5170516"/>
            <a:ext cx="500426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Acherus Grotesque" panose="02000505000000020004" pitchFamily="2" charset="77"/>
              </a:rPr>
              <a:t>AND</a:t>
            </a:r>
          </a:p>
          <a:p>
            <a:pPr algn="ctr"/>
            <a:endParaRPr lang="en-US" sz="3200" dirty="0">
              <a:latin typeface="Acherus Grotesque Regular" panose="02000505000000020004" pitchFamily="2" charset="77"/>
            </a:endParaRPr>
          </a:p>
          <a:p>
            <a:pPr algn="ctr"/>
            <a:endParaRPr lang="en-US" sz="3200" dirty="0">
              <a:latin typeface="Acherus Grotesque Regular" panose="02000505000000020004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95C8D0-EB82-31E5-BB11-21F50C2FD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025" y="5876376"/>
            <a:ext cx="4365221" cy="74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36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6677321E-1EB1-4155-3A98-563D51CE8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24" y="322466"/>
            <a:ext cx="4905154" cy="602438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Scopus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3E9EBC0-749B-8FFD-1D43-62A080325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068" y="1580150"/>
            <a:ext cx="6654028" cy="4955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885F78-CDE0-DF9C-7D06-EE876551E59B}"/>
              </a:ext>
            </a:extLst>
          </p:cNvPr>
          <p:cNvSpPr txBox="1"/>
          <p:nvPr/>
        </p:nvSpPr>
        <p:spPr>
          <a:xfrm>
            <a:off x="601887" y="1712188"/>
            <a:ext cx="41862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D7D2CB"/>
                </a:solidFill>
                <a:hlinkClick r:id="rId3"/>
              </a:rPr>
              <a:t>API Support (Elsevier Dev Portal)</a:t>
            </a:r>
            <a:endParaRPr lang="en-US" b="1" dirty="0">
              <a:solidFill>
                <a:schemeClr val="accent2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9CF76-A4CF-B17D-A8BA-85470488551D}"/>
              </a:ext>
            </a:extLst>
          </p:cNvPr>
          <p:cNvSpPr txBox="1"/>
          <p:nvPr/>
        </p:nvSpPr>
        <p:spPr>
          <a:xfrm>
            <a:off x="510075" y="2324359"/>
            <a:ext cx="4422709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Custom Record Extraction: Users can extract detailed information including:</a:t>
            </a:r>
            <a:endParaRPr lang="en-US" dirty="0">
              <a:cs typeface="Calibri"/>
            </a:endParaRPr>
          </a:p>
          <a:p>
            <a:pPr lvl="1">
              <a:buFont typeface=""/>
              <a:buChar char="•"/>
            </a:pPr>
            <a:r>
              <a:rPr lang="en-US" dirty="0"/>
              <a:t>Author</a:t>
            </a:r>
            <a:endParaRPr lang="en-US" dirty="0">
              <a:cs typeface="Calibri"/>
            </a:endParaRPr>
          </a:p>
          <a:p>
            <a:pPr lvl="1">
              <a:buFont typeface=""/>
              <a:buChar char="•"/>
            </a:pPr>
            <a:r>
              <a:rPr lang="en-US" dirty="0"/>
              <a:t>Article Title</a:t>
            </a:r>
            <a:endParaRPr lang="en-US" dirty="0">
              <a:cs typeface="Calibri"/>
            </a:endParaRPr>
          </a:p>
          <a:p>
            <a:pPr lvl="1">
              <a:buFont typeface=""/>
              <a:buChar char="•"/>
            </a:pPr>
            <a:r>
              <a:rPr lang="en-US" dirty="0"/>
              <a:t>Source Title</a:t>
            </a:r>
            <a:endParaRPr lang="en-US" dirty="0">
              <a:cs typeface="Calibri"/>
            </a:endParaRPr>
          </a:p>
          <a:p>
            <a:pPr lvl="1">
              <a:buFont typeface=""/>
              <a:buChar char="•"/>
            </a:pPr>
            <a:r>
              <a:rPr lang="en-US" dirty="0"/>
              <a:t>Document Type</a:t>
            </a:r>
            <a:endParaRPr lang="en-US" dirty="0">
              <a:cs typeface="Calibri"/>
            </a:endParaRPr>
          </a:p>
          <a:p>
            <a:pPr lvl="1">
              <a:buFont typeface=""/>
              <a:buChar char="•"/>
            </a:pPr>
            <a:r>
              <a:rPr lang="en-US" dirty="0"/>
              <a:t>Abstract</a:t>
            </a:r>
            <a:endParaRPr lang="en-US" dirty="0">
              <a:cs typeface="Calibri"/>
            </a:endParaRPr>
          </a:p>
          <a:p>
            <a:pPr lvl="1">
              <a:buFont typeface=""/>
              <a:buChar char="•"/>
            </a:pPr>
            <a:r>
              <a:rPr lang="en-US" dirty="0"/>
              <a:t>Publication Year</a:t>
            </a:r>
            <a:endParaRPr lang="en-US" dirty="0">
              <a:cs typeface="Calibri"/>
            </a:endParaRPr>
          </a:p>
          <a:p>
            <a:pPr lvl="1">
              <a:buFont typeface=""/>
              <a:buChar char="•"/>
            </a:pPr>
            <a:r>
              <a:rPr lang="en-US" dirty="0"/>
              <a:t>Unique WOS ID</a:t>
            </a:r>
            <a:endParaRPr lang="en-US" dirty="0">
              <a:cs typeface="Calibri"/>
            </a:endParaRPr>
          </a:p>
          <a:p>
            <a:pPr lvl="1">
              <a:buFont typeface=""/>
              <a:buChar char="•"/>
            </a:pPr>
            <a:r>
              <a:rPr lang="en-US" dirty="0"/>
              <a:t>DOI Link</a:t>
            </a:r>
            <a:endParaRPr lang="en-US" dirty="0">
              <a:cs typeface="Calibri"/>
            </a:endParaRPr>
          </a:p>
          <a:p>
            <a:pPr lvl="1">
              <a:buFont typeface=""/>
              <a:buChar char="•"/>
            </a:pPr>
            <a:r>
              <a:rPr lang="en-US" dirty="0"/>
              <a:t>Citations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150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6677321E-1EB1-4155-3A98-563D51CE8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24" y="299399"/>
            <a:ext cx="10796752" cy="602438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Visualization Tools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9CF76-A4CF-B17D-A8BA-85470488551D}"/>
              </a:ext>
            </a:extLst>
          </p:cNvPr>
          <p:cNvSpPr txBox="1"/>
          <p:nvPr/>
        </p:nvSpPr>
        <p:spPr>
          <a:xfrm>
            <a:off x="1045785" y="1246909"/>
            <a:ext cx="10093270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Tools for Streamlining Literature Reviews:</a:t>
            </a:r>
            <a:endParaRPr lang="en-US" sz="2400" dirty="0"/>
          </a:p>
          <a:p>
            <a:r>
              <a:rPr lang="en-US" sz="2400" dirty="0">
                <a:ea typeface="+mn-lt"/>
                <a:cs typeface="+mn-lt"/>
              </a:rPr>
              <a:t>- Paper Digest: Facilitates rapid literature review by summarizing research papers.</a:t>
            </a:r>
            <a:endParaRPr lang="en-US" sz="2400" dirty="0"/>
          </a:p>
          <a:p>
            <a:r>
              <a:rPr lang="en-US" sz="2400" dirty="0">
                <a:ea typeface="+mn-lt"/>
                <a:cs typeface="+mn-lt"/>
              </a:rPr>
              <a:t>- Elicit: A research assistant that helps in identifying relevant studies quickly.</a:t>
            </a:r>
            <a:endParaRPr lang="en-US" sz="2400" dirty="0"/>
          </a:p>
          <a:p>
            <a:br>
              <a:rPr lang="en-US" sz="2400" dirty="0"/>
            </a:br>
            <a:endParaRPr lang="en-US" sz="2400" dirty="0"/>
          </a:p>
          <a:p>
            <a:r>
              <a:rPr lang="en-US" sz="2400" dirty="0">
                <a:ea typeface="+mn-lt"/>
                <a:cs typeface="+mn-lt"/>
              </a:rPr>
              <a:t>Tools for Visualizing Literature Connections:</a:t>
            </a:r>
            <a:endParaRPr lang="en-US" sz="2400" dirty="0"/>
          </a:p>
          <a:p>
            <a:r>
              <a:rPr lang="en-US" sz="2400" dirty="0">
                <a:ea typeface="+mn-lt"/>
                <a:cs typeface="+mn-lt"/>
              </a:rPr>
              <a:t>- </a:t>
            </a:r>
            <a:r>
              <a:rPr lang="en-US" sz="2400" dirty="0" err="1">
                <a:ea typeface="+mn-lt"/>
                <a:cs typeface="+mn-lt"/>
              </a:rPr>
              <a:t>Litmaps</a:t>
            </a:r>
            <a:r>
              <a:rPr lang="en-US" sz="2400" dirty="0">
                <a:ea typeface="+mn-lt"/>
                <a:cs typeface="+mn-lt"/>
              </a:rPr>
              <a:t>: Offers a visual exploration of the connections between academic papers.</a:t>
            </a:r>
            <a:endParaRPr lang="en-US" sz="2400" dirty="0"/>
          </a:p>
          <a:p>
            <a:r>
              <a:rPr lang="en-US" sz="2400" dirty="0">
                <a:ea typeface="+mn-lt"/>
                <a:cs typeface="+mn-lt"/>
              </a:rPr>
              <a:t>- Connected Papers: Creates a graph to visually map out the relationships between research papers.</a:t>
            </a:r>
            <a:endParaRPr lang="en-US" sz="2400" dirty="0"/>
          </a:p>
          <a:p>
            <a:r>
              <a:rPr lang="en-US" sz="2400" dirty="0">
                <a:ea typeface="+mn-lt"/>
                <a:cs typeface="+mn-lt"/>
              </a:rPr>
              <a:t>- Research Rabbit: Enables the discovery of related research through visual exploration and mapping.</a:t>
            </a:r>
            <a:endParaRPr lang="en-US" sz="2400" dirty="0"/>
          </a:p>
          <a:p>
            <a:endParaRPr lang="en-US" sz="2400" u="sng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0993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notepad with writing on it&#10;&#10;Description automatically generated">
            <a:extLst>
              <a:ext uri="{FF2B5EF4-FFF2-40B4-BE49-F238E27FC236}">
                <a16:creationId xmlns:a16="http://schemas.microsoft.com/office/drawing/2014/main" id="{DC823580-C76F-1331-1880-D7289833B2D5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/>
          <a:stretch>
            <a:fillRect/>
          </a:stretch>
        </p:blipFill>
        <p:spPr>
          <a:xfrm>
            <a:off x="1248304" y="911225"/>
            <a:ext cx="9711267" cy="54625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C6B7F-CE84-B582-2E0B-E72F09983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45C9B4-2F1D-A045-96C0-CE876094E8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07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methodology&#10;&#10;Description automatically generated">
            <a:extLst>
              <a:ext uri="{FF2B5EF4-FFF2-40B4-BE49-F238E27FC236}">
                <a16:creationId xmlns:a16="http://schemas.microsoft.com/office/drawing/2014/main" id="{E867DDD1-4504-16C2-749A-F15C83E491FA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/>
          <a:stretch>
            <a:fillRect/>
          </a:stretch>
        </p:blipFill>
        <p:spPr>
          <a:xfrm>
            <a:off x="838200" y="904272"/>
            <a:ext cx="5462588" cy="54625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C6B7F-CE84-B582-2E0B-E72F09983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45C9B4-2F1D-A045-96C0-CE876094E856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FC23F-E236-2EA7-1842-554E687CDED0}"/>
              </a:ext>
            </a:extLst>
          </p:cNvPr>
          <p:cNvSpPr txBox="1"/>
          <p:nvPr/>
        </p:nvSpPr>
        <p:spPr>
          <a:xfrm>
            <a:off x="6683434" y="904273"/>
            <a:ext cx="5279966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Frameworks &amp; Models: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r>
              <a:rPr lang="en-US" dirty="0">
                <a:solidFill>
                  <a:srgbClr val="CE9178"/>
                </a:solidFill>
                <a:ea typeface="+mn-lt"/>
                <a:cs typeface="+mn-lt"/>
              </a:rPr>
              <a:t>    - Select evaluation frameworks for AI readiness and effectiveness.</a:t>
            </a:r>
            <a:endParaRPr lang="en-US" dirty="0">
              <a:cs typeface="Calibri"/>
            </a:endParaRPr>
          </a:p>
          <a:p>
            <a:r>
              <a:rPr lang="en-US" dirty="0">
                <a:solidFill>
                  <a:srgbClr val="CE9178"/>
                </a:solidFill>
                <a:ea typeface="+mn-lt"/>
                <a:cs typeface="+mn-lt"/>
              </a:rPr>
              <a:t>  </a:t>
            </a:r>
            <a:endParaRPr lang="en-US" dirty="0">
              <a:cs typeface="Calibri"/>
            </a:endParaRPr>
          </a:p>
          <a:p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Data Collection &amp; Structuring: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r>
              <a:rPr lang="en-US" dirty="0">
                <a:solidFill>
                  <a:srgbClr val="CE9178"/>
                </a:solidFill>
                <a:ea typeface="+mn-lt"/>
                <a:cs typeface="+mn-lt"/>
              </a:rPr>
              <a:t>    - Developed automated techniques for data gathering and structuring.</a:t>
            </a:r>
            <a:endParaRPr lang="en-US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Advanced Analyses: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r>
              <a:rPr lang="en-US" dirty="0">
                <a:solidFill>
                  <a:srgbClr val="CE9178"/>
                </a:solidFill>
                <a:ea typeface="+mn-lt"/>
                <a:cs typeface="+mn-lt"/>
              </a:rPr>
              <a:t>    - Applied statistical and machine learning analyses.</a:t>
            </a:r>
            <a:endParaRPr lang="en-US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Impact Assessment: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r>
              <a:rPr lang="en-US" dirty="0">
                <a:solidFill>
                  <a:srgbClr val="CE9178"/>
                </a:solidFill>
                <a:ea typeface="+mn-lt"/>
                <a:cs typeface="+mn-lt"/>
              </a:rPr>
              <a:t>    - Evaluate research impact through citation analysis and alt metrics.</a:t>
            </a:r>
            <a:endParaRPr lang="en-US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Knowledge Dissemination: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r>
              <a:rPr lang="en-US" dirty="0">
                <a:solidFill>
                  <a:srgbClr val="CE9178"/>
                </a:solidFill>
                <a:ea typeface="+mn-lt"/>
                <a:cs typeface="+mn-lt"/>
              </a:rPr>
              <a:t>    - Share findings via dynamic visualizations and publications.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6526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D16BEC67-768F-A91D-37D0-70E617AB09B7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4268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16826-DA46-5FD3-A7A5-3AF2F9C11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45C9B4-2F1D-A045-96C0-CE876094E856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AAFE07-9E12-AB35-DEAA-6B3C8359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63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8F4FF-746C-5D5E-9AF6-9F7453E56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45C9B4-2F1D-A045-96C0-CE876094E856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031F5E-4855-FDAC-D058-1693611BF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Methodology Formulation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682BD3-4E9D-384E-9286-3FDD7ECFA7FF}"/>
              </a:ext>
            </a:extLst>
          </p:cNvPr>
          <p:cNvSpPr txBox="1"/>
          <p:nvPr/>
        </p:nvSpPr>
        <p:spPr>
          <a:xfrm>
            <a:off x="328612" y="1397674"/>
            <a:ext cx="1153477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ea typeface="+mn-lt"/>
                <a:cs typeface="+mn-lt"/>
              </a:rPr>
              <a:t>Data Extraction &amp; Analysis:</a:t>
            </a:r>
            <a:endParaRPr lang="en-US" sz="2000" dirty="0">
              <a:solidFill>
                <a:schemeClr val="tx2"/>
              </a:solidFill>
              <a:cs typeface="Calibri"/>
            </a:endParaRPr>
          </a:p>
          <a:p>
            <a:r>
              <a:rPr lang="en-US" sz="2000" dirty="0">
                <a:solidFill>
                  <a:srgbClr val="CE9178"/>
                </a:solidFill>
                <a:ea typeface="+mn-lt"/>
                <a:cs typeface="+mn-lt"/>
              </a:rPr>
              <a:t>    - Advanced data mining and API integration</a:t>
            </a:r>
          </a:p>
          <a:p>
            <a:r>
              <a:rPr lang="en-US" sz="2000" dirty="0">
                <a:solidFill>
                  <a:srgbClr val="CE9178"/>
                </a:solidFill>
                <a:ea typeface="+mn-lt"/>
                <a:cs typeface="+mn-lt"/>
              </a:rPr>
              <a:t>    - Key technologies included Python Requests, Scopus API, and IEEE Xplore API</a:t>
            </a:r>
          </a:p>
          <a:p>
            <a:r>
              <a:rPr lang="en-US" sz="2000" dirty="0">
                <a:solidFill>
                  <a:srgbClr val="CE9178"/>
                </a:solidFill>
                <a:ea typeface="+mn-lt"/>
                <a:cs typeface="+mn-lt"/>
              </a:rPr>
              <a:t>    - Web scraping and NLP-based data cleaning techniques for data extraction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dirty="0">
                <a:solidFill>
                  <a:schemeClr val="tx2"/>
                </a:solidFill>
                <a:ea typeface="+mn-lt"/>
                <a:cs typeface="+mn-lt"/>
              </a:rPr>
              <a:t>Natural Language Processing Techniques:</a:t>
            </a:r>
            <a:endParaRPr lang="en-US" sz="2000" dirty="0">
              <a:solidFill>
                <a:schemeClr val="tx2"/>
              </a:solidFill>
              <a:cs typeface="Calibri"/>
            </a:endParaRPr>
          </a:p>
          <a:p>
            <a:r>
              <a:rPr lang="en-US" sz="2000" dirty="0">
                <a:solidFill>
                  <a:srgbClr val="CE9178"/>
                </a:solidFill>
                <a:ea typeface="+mn-lt"/>
                <a:cs typeface="+mn-lt"/>
              </a:rPr>
              <a:t>    - Employed </a:t>
            </a:r>
            <a:r>
              <a:rPr lang="en-US" sz="2000" dirty="0" err="1">
                <a:solidFill>
                  <a:srgbClr val="CE9178"/>
                </a:solidFill>
                <a:ea typeface="+mn-lt"/>
                <a:cs typeface="+mn-lt"/>
              </a:rPr>
              <a:t>SpaCy</a:t>
            </a:r>
            <a:r>
              <a:rPr lang="en-US" sz="2000" dirty="0">
                <a:solidFill>
                  <a:srgbClr val="CE9178"/>
                </a:solidFill>
                <a:ea typeface="+mn-lt"/>
                <a:cs typeface="+mn-lt"/>
              </a:rPr>
              <a:t>, text preprocessing, word embeddings, and vectorization methods</a:t>
            </a:r>
          </a:p>
          <a:p>
            <a:r>
              <a:rPr lang="en-US" sz="2000" dirty="0">
                <a:solidFill>
                  <a:srgbClr val="CE9178"/>
                </a:solidFill>
                <a:ea typeface="+mn-lt"/>
                <a:cs typeface="+mn-lt"/>
              </a:rPr>
              <a:t>    - Topic coherence and syntax parsing techniques for identification of relevant themes and trends</a:t>
            </a:r>
          </a:p>
          <a:p>
            <a:r>
              <a:rPr lang="en-US" sz="2000" dirty="0">
                <a:solidFill>
                  <a:srgbClr val="CE9178"/>
                </a:solidFill>
                <a:ea typeface="+mn-lt"/>
                <a:cs typeface="+mn-lt"/>
              </a:rPr>
              <a:t>    - Development of data-driven analysis also included: Django, PHP, JavaScript, and DHTMLX Gantt</a:t>
            </a:r>
          </a:p>
          <a:p>
            <a:endParaRPr lang="en-US" sz="2800" dirty="0">
              <a:cs typeface="Calibri"/>
            </a:endParaRPr>
          </a:p>
          <a:p>
            <a:r>
              <a:rPr lang="en-US" sz="2000" dirty="0">
                <a:solidFill>
                  <a:schemeClr val="tx2"/>
                </a:solidFill>
                <a:ea typeface="+mn-lt"/>
                <a:cs typeface="+mn-lt"/>
              </a:rPr>
              <a:t>Interactive Data Visualization:</a:t>
            </a:r>
            <a:endParaRPr lang="en-US" sz="2000" dirty="0">
              <a:solidFill>
                <a:schemeClr val="tx2"/>
              </a:solidFill>
              <a:cs typeface="Calibri"/>
            </a:endParaRPr>
          </a:p>
          <a:p>
            <a:r>
              <a:rPr lang="en-US" sz="2000" dirty="0">
                <a:solidFill>
                  <a:srgbClr val="CE9178"/>
                </a:solidFill>
                <a:ea typeface="+mn-lt"/>
                <a:cs typeface="+mn-lt"/>
              </a:rPr>
              <a:t>    - Included word clouds, chord diagrams, heat maps &amp; Sankey diagrams</a:t>
            </a:r>
          </a:p>
          <a:p>
            <a:r>
              <a:rPr lang="en-US" sz="2000" dirty="0">
                <a:solidFill>
                  <a:srgbClr val="CE9178"/>
                </a:solidFill>
                <a:ea typeface="+mn-lt"/>
                <a:cs typeface="+mn-lt"/>
              </a:rPr>
              <a:t>    - Interactive &amp; dynamic visualizations utilizing D3-JS, JavaScript &amp; React (Frameworks)</a:t>
            </a:r>
          </a:p>
          <a:p>
            <a:r>
              <a:rPr lang="en-US" sz="2000" dirty="0">
                <a:solidFill>
                  <a:srgbClr val="CE9178"/>
                </a:solidFill>
                <a:ea typeface="+mn-lt"/>
                <a:cs typeface="+mn-lt"/>
              </a:rPr>
              <a:t>    - Enable informed, data-driven decisions and provide actionable insights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5134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3A9D42-F5B5-E76F-1377-A8925984381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close-up of a graph&#10;&#10;Description automatically generated">
            <a:extLst>
              <a:ext uri="{FF2B5EF4-FFF2-40B4-BE49-F238E27FC236}">
                <a16:creationId xmlns:a16="http://schemas.microsoft.com/office/drawing/2014/main" id="{E48B8DF1-0E20-D820-16DC-032A06FA3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38"/>
            <a:ext cx="12192000" cy="68501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CA996-6BFA-EB75-7F5D-E023E48CD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45C9B4-2F1D-A045-96C0-CE876094E856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EE3061-16BD-35D2-B338-526846B3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C33E45-30AF-740B-0D8A-B241D5B6FB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6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D2AD24-96F5-6139-8A4B-89F6CD2BB93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diagram of lines and curves&#10;&#10;Description automatically generated with medium confidence">
            <a:extLst>
              <a:ext uri="{FF2B5EF4-FFF2-40B4-BE49-F238E27FC236}">
                <a16:creationId xmlns:a16="http://schemas.microsoft.com/office/drawing/2014/main" id="{5D264D52-7B1F-BCDD-21D2-6C1FF2639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456"/>
            <a:ext cx="12192000" cy="68525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726AC-1BBE-8751-BC08-AC772A8E9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45C9B4-2F1D-A045-96C0-CE876094E856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4533A7-BAEA-DB08-D004-724743362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4E4D7F-B469-2267-84EF-096E809DA2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1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57385D-9ACE-113B-ED32-20727161D8C0}"/>
              </a:ext>
            </a:extLst>
          </p:cNvPr>
          <p:cNvSpPr txBox="1"/>
          <p:nvPr/>
        </p:nvSpPr>
        <p:spPr>
          <a:xfrm>
            <a:off x="7448204" y="3840479"/>
            <a:ext cx="42561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Suren Thapa &amp; Abhijit Sarkar, PhD - VTTI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Sarah Over, PhD - University Libraries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Chaitanya </a:t>
            </a:r>
            <a:r>
              <a:rPr lang="en-US" sz="2800" dirty="0" err="1">
                <a:solidFill>
                  <a:schemeClr val="accent1"/>
                </a:solidFill>
              </a:rPr>
              <a:t>Kanakamedala</a:t>
            </a:r>
            <a:r>
              <a:rPr lang="en-US" sz="2800" dirty="0">
                <a:solidFill>
                  <a:schemeClr val="accent1"/>
                </a:solidFill>
              </a:rPr>
              <a:t> - COE</a:t>
            </a:r>
          </a:p>
        </p:txBody>
      </p:sp>
    </p:spTree>
    <p:extLst>
      <p:ext uri="{BB962C8B-B14F-4D97-AF65-F5344CB8AC3E}">
        <p14:creationId xmlns:p14="http://schemas.microsoft.com/office/powerpoint/2010/main" val="75939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E64042-214F-E923-860C-72BBF60950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165187" y="6366860"/>
            <a:ext cx="2743200" cy="365125"/>
          </a:xfrm>
        </p:spPr>
        <p:txBody>
          <a:bodyPr/>
          <a:lstStyle/>
          <a:p>
            <a:fld id="{E945C9B4-2F1D-A045-96C0-CE876094E856}" type="slidenum">
              <a:rPr lang="en-US" smtClean="0"/>
              <a:t>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20DBE-CD6A-A329-3922-D1130AE8B78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79475" y="1187450"/>
            <a:ext cx="10761663" cy="51847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br>
              <a:rPr lang="en-US" dirty="0"/>
            </a:br>
            <a:r>
              <a:rPr lang="en-US" b="1" dirty="0">
                <a:solidFill>
                  <a:srgbClr val="0D0D0D"/>
                </a:solidFill>
              </a:rPr>
              <a:t>In Collaboration with Virginia Tech Transportation Institute &amp; University Libraries @ Virginia Tech</a:t>
            </a:r>
            <a:endParaRPr lang="en-US" dirty="0"/>
          </a:p>
          <a:p>
            <a:pPr algn="ctr"/>
            <a:endParaRPr lang="en-US" b="1" dirty="0">
              <a:solidFill>
                <a:srgbClr val="0D0D0D"/>
              </a:solidFill>
              <a:cs typeface="Calibri"/>
            </a:endParaRPr>
          </a:p>
          <a:p>
            <a:pPr algn="ctr"/>
            <a:endParaRPr lang="en-US" b="1" dirty="0">
              <a:solidFill>
                <a:srgbClr val="0D0D0D"/>
              </a:solidFill>
            </a:endParaRPr>
          </a:p>
          <a:p>
            <a:pPr algn="ctr"/>
            <a:endParaRPr lang="en-US" b="1" dirty="0">
              <a:solidFill>
                <a:srgbClr val="0D0D0D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0D0D0D"/>
              </a:solidFill>
              <a:cs typeface="Calibri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Study: Growing Influence of AI in Solving Critical Research Problems Using Topic Modeling</a:t>
            </a:r>
            <a:endParaRPr lang="en-US" sz="3600" dirty="0">
              <a:solidFill>
                <a:schemeClr val="tx2"/>
              </a:solidFill>
              <a:cs typeface="Calibri"/>
            </a:endParaRPr>
          </a:p>
          <a:p>
            <a:pPr algn="ctr"/>
            <a:endParaRPr lang="en-US" sz="2400" dirty="0">
              <a:cs typeface="Calibri"/>
            </a:endParaRPr>
          </a:p>
          <a:p>
            <a:endParaRPr lang="en-US" sz="1800" dirty="0">
              <a:solidFill>
                <a:srgbClr val="CE9178"/>
              </a:solidFill>
              <a:latin typeface="Menlo"/>
              <a:ea typeface="Calibri" panose="020F0502020204030204"/>
              <a:cs typeface="Calibri" panose="020F0502020204030204"/>
            </a:endParaRPr>
          </a:p>
          <a:p>
            <a:endParaRPr lang="en-US" sz="1800" dirty="0">
              <a:ea typeface="Calibri"/>
              <a:cs typeface="Calibri"/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719F02F0-F941-D439-CA66-49ECA2D8C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34" y="545375"/>
            <a:ext cx="3798330" cy="64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62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CECEBF-2C0A-3BCB-7096-94E8E4985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45C9B4-2F1D-A045-96C0-CE876094E856}" type="slidenum">
              <a:rPr lang="en-US" smtClean="0"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D6677A-9746-AEE2-D565-C135C5274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71" y="1471745"/>
            <a:ext cx="10796752" cy="47648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Menlo"/>
                <a:cs typeface="Calibri"/>
              </a:rPr>
              <a:t>Problem Statement</a:t>
            </a:r>
            <a:br>
              <a:rPr lang="en-US" dirty="0">
                <a:latin typeface="Menlo"/>
                <a:cs typeface="Calibri"/>
              </a:rPr>
            </a:br>
            <a:br>
              <a:rPr lang="en-US" dirty="0">
                <a:latin typeface="Menlo"/>
                <a:cs typeface="Calibri"/>
              </a:rPr>
            </a:br>
            <a:r>
              <a:rPr lang="en-US" sz="2800" dirty="0">
                <a:solidFill>
                  <a:srgbClr val="CE9178"/>
                </a:solidFill>
                <a:latin typeface="Menlo"/>
                <a:ea typeface="+mj-lt"/>
                <a:cs typeface="+mj-lt"/>
              </a:rPr>
              <a:t>"</a:t>
            </a:r>
            <a:r>
              <a:rPr lang="en-US" sz="2800" dirty="0">
                <a:solidFill>
                  <a:srgbClr val="CE9178"/>
                </a:solidFill>
                <a:ea typeface="+mj-lt"/>
                <a:cs typeface="+mj-lt"/>
              </a:rPr>
              <a:t>AI has transformed research and development through deep neural networks, high-performance computing, and big data, offering data-driven insights for scientists, educators, and industry professionals. Despite its success, the growing diversity in AI raises concerns, especially for interdisciplinary researchers and businesses seeking AI integration."</a:t>
            </a:r>
          </a:p>
          <a:p>
            <a:br>
              <a:rPr lang="en-US" sz="2400" dirty="0">
                <a:latin typeface="Menlo"/>
                <a:cs typeface="Calibri"/>
              </a:rPr>
            </a:br>
            <a:br>
              <a:rPr lang="en-US" sz="2400" dirty="0">
                <a:latin typeface="Menlo"/>
                <a:cs typeface="Calibri"/>
              </a:rPr>
            </a:br>
            <a:endParaRPr lang="en-US" dirty="0">
              <a:solidFill>
                <a:srgbClr val="CE9178"/>
              </a:solidFill>
              <a:latin typeface="Menlo"/>
              <a:cs typeface="Calibri"/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3BABCD8A-DA5B-5678-CCC1-C0445FE02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11" y="241409"/>
            <a:ext cx="2794027" cy="4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11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paper with black text and a dotted line&#10;&#10;Description automatically generated">
            <a:extLst>
              <a:ext uri="{FF2B5EF4-FFF2-40B4-BE49-F238E27FC236}">
                <a16:creationId xmlns:a16="http://schemas.microsoft.com/office/drawing/2014/main" id="{B12AEB82-0131-CEB9-3C60-8B27BE359AB1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/>
          <a:stretch>
            <a:fillRect/>
          </a:stretch>
        </p:blipFill>
        <p:spPr>
          <a:xfrm>
            <a:off x="7324167" y="2156733"/>
            <a:ext cx="4523614" cy="254453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1B7F76-C892-268E-929C-4B1043B34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45C9B4-2F1D-A045-96C0-CE876094E856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B688B6-709D-BBCD-053B-BA3BF8461B62}"/>
              </a:ext>
            </a:extLst>
          </p:cNvPr>
          <p:cNvSpPr txBox="1"/>
          <p:nvPr/>
        </p:nvSpPr>
        <p:spPr>
          <a:xfrm>
            <a:off x="886333" y="2220777"/>
            <a:ext cx="600991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Menlo"/>
              </a:rPr>
              <a:t>AI Research Synthesis- </a:t>
            </a:r>
            <a:endParaRPr lang="en-US" sz="2400" b="1" dirty="0">
              <a:solidFill>
                <a:schemeClr val="tx2"/>
              </a:solidFill>
              <a:latin typeface="Calibri" panose="020F0502020204030204"/>
              <a:cs typeface="Calibri"/>
            </a:endParaRPr>
          </a:p>
          <a:p>
            <a:endParaRPr lang="en-US" sz="2400" b="1" dirty="0">
              <a:solidFill>
                <a:srgbClr val="CE9178"/>
              </a:solidFill>
              <a:latin typeface="Menlo"/>
              <a:cs typeface="Calibri"/>
            </a:endParaRPr>
          </a:p>
          <a:p>
            <a:r>
              <a:rPr lang="en-US" sz="2400" dirty="0">
                <a:solidFill>
                  <a:srgbClr val="CE9178"/>
                </a:solidFill>
                <a:ea typeface="+mn-lt"/>
                <a:cs typeface="+mn-lt"/>
              </a:rPr>
              <a:t>Research Gap: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solidFill>
                  <a:srgbClr val="CE9178"/>
                </a:solidFill>
                <a:ea typeface="+mn-lt"/>
                <a:cs typeface="+mn-lt"/>
              </a:rPr>
              <a:t>  - Lacks systematic approach to manage and synthesize the vast volume of AI publications, particularly in interdisciplinary contexts.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0430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4846B9-9D0B-6255-0A9E-C3852018EB90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1504597" y="1198074"/>
            <a:ext cx="9521083" cy="53544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17B92-15F5-EB72-E9E5-9C9269FA1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45C9B4-2F1D-A045-96C0-CE876094E856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E188C5-0EAA-E96C-4C8D-8A6EE155E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24" y="305508"/>
            <a:ext cx="10796752" cy="602438"/>
          </a:xfrm>
        </p:spPr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Research Gap Analysis</a:t>
            </a:r>
          </a:p>
        </p:txBody>
      </p:sp>
    </p:spTree>
    <p:extLst>
      <p:ext uri="{BB962C8B-B14F-4D97-AF65-F5344CB8AC3E}">
        <p14:creationId xmlns:p14="http://schemas.microsoft.com/office/powerpoint/2010/main" val="2953032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0A2BB0-9E70-43EC-A37D-5939C7DDDC6E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dirty="0">
              <a:solidFill>
                <a:srgbClr val="CE9178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CE9178"/>
                </a:solidFill>
                <a:ea typeface="+mn-lt"/>
                <a:cs typeface="+mn-lt"/>
              </a:rPr>
              <a:t> - Leverage topic modeling to summarize AI advancements and their impact across various fields, focusing on transportation.</a:t>
            </a:r>
            <a:endParaRPr lang="en-US" sz="28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CE9178"/>
                </a:solidFill>
                <a:ea typeface="+mn-lt"/>
                <a:cs typeface="+mn-lt"/>
              </a:rPr>
              <a:t> - Enhance integration and application of AI to tackle critical research challenges.</a:t>
            </a:r>
            <a:endParaRPr lang="en-US" sz="2800" dirty="0">
              <a:ea typeface="+mn-lt"/>
              <a:cs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EBF91-1100-5432-D91B-DA3AD0C4A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45C9B4-2F1D-A045-96C0-CE876094E856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4E2344-BA5B-4FC5-2823-F7E0DBECD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"/>
              </a:rPr>
              <a:t>Project Objectives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31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2A3558-C57E-3974-BB17-6E3252B562C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1591084" y="1508208"/>
            <a:ext cx="9006352" cy="4678143"/>
          </a:xfr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6677321E-1EB1-4155-3A98-563D51CE8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48" y="365126"/>
            <a:ext cx="10796752" cy="602438"/>
          </a:xfrm>
        </p:spPr>
        <p:txBody>
          <a:bodyPr/>
          <a:lstStyle/>
          <a:p>
            <a:r>
              <a:rPr lang="en-US" dirty="0">
                <a:cs typeface="Calibri"/>
              </a:rPr>
              <a:t>Literature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15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6677321E-1EB1-4155-3A98-563D51CE8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74" y="269843"/>
            <a:ext cx="10796752" cy="602438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Key Questions to Consider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9C4543-EBF6-7592-3D92-1656EA719AF4}"/>
              </a:ext>
            </a:extLst>
          </p:cNvPr>
          <p:cNvSpPr txBox="1"/>
          <p:nvPr/>
        </p:nvSpPr>
        <p:spPr>
          <a:xfrm>
            <a:off x="1075356" y="1329703"/>
            <a:ext cx="1041405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b="1" dirty="0">
              <a:solidFill>
                <a:srgbClr val="CE9178"/>
              </a:solidFill>
              <a:latin typeface="Menlo"/>
              <a:cs typeface="Calibri"/>
            </a:endParaRPr>
          </a:p>
          <a:p>
            <a:r>
              <a:rPr lang="en-US" sz="2400" dirty="0">
                <a:solidFill>
                  <a:schemeClr val="tx2"/>
                </a:solidFill>
                <a:ea typeface="+mn-lt"/>
                <a:cs typeface="+mn-lt"/>
              </a:rPr>
              <a:t> Resources &amp; Databases:</a:t>
            </a:r>
            <a:endParaRPr lang="en-US" sz="2400" dirty="0">
              <a:solidFill>
                <a:schemeClr val="tx2"/>
              </a:solidFill>
              <a:cs typeface="Calibri"/>
            </a:endParaRPr>
          </a:p>
          <a:p>
            <a:r>
              <a:rPr lang="en-US" sz="2400" dirty="0">
                <a:solidFill>
                  <a:srgbClr val="CE9178"/>
                </a:solidFill>
                <a:ea typeface="+mn-lt"/>
                <a:cs typeface="+mn-lt"/>
              </a:rPr>
              <a:t>   - Utilized platforms like Scopus, Web of Science, Dimensions, Google Scholar, and </a:t>
            </a:r>
            <a:r>
              <a:rPr lang="en-US" sz="2400" dirty="0" err="1">
                <a:solidFill>
                  <a:srgbClr val="CE9178"/>
                </a:solidFill>
                <a:ea typeface="+mn-lt"/>
                <a:cs typeface="+mn-lt"/>
              </a:rPr>
              <a:t>CiteSeerX</a:t>
            </a:r>
            <a:r>
              <a:rPr lang="en-US" sz="2400" dirty="0">
                <a:solidFill>
                  <a:srgbClr val="CE9178"/>
                </a:solidFill>
                <a:ea typeface="+mn-lt"/>
                <a:cs typeface="+mn-lt"/>
              </a:rPr>
              <a:t> for the literature review.</a:t>
            </a:r>
          </a:p>
          <a:p>
            <a:endParaRPr lang="en-US" sz="2400" dirty="0">
              <a:solidFill>
                <a:srgbClr val="CE9178"/>
              </a:solidFill>
              <a:ea typeface="+mn-lt"/>
              <a:cs typeface="+mn-lt"/>
            </a:endParaRPr>
          </a:p>
          <a:p>
            <a:r>
              <a:rPr lang="en-US" sz="2400" dirty="0">
                <a:solidFill>
                  <a:schemeClr val="tx2"/>
                </a:solidFill>
                <a:ea typeface="+mn-lt"/>
                <a:cs typeface="+mn-lt"/>
              </a:rPr>
              <a:t> Available Information:</a:t>
            </a:r>
          </a:p>
          <a:p>
            <a:r>
              <a:rPr lang="en-US" sz="2400" dirty="0">
                <a:solidFill>
                  <a:srgbClr val="CE9178"/>
                </a:solidFill>
                <a:ea typeface="+mn-lt"/>
                <a:cs typeface="+mn-lt"/>
              </a:rPr>
              <a:t>    - Access to publication titles, topics (authors' keywords), publication years, authors, and citation metrics.</a:t>
            </a:r>
          </a:p>
          <a:p>
            <a:endParaRPr lang="en-US" sz="2400" dirty="0">
              <a:solidFill>
                <a:srgbClr val="CE9178"/>
              </a:solidFill>
              <a:ea typeface="+mn-lt"/>
              <a:cs typeface="+mn-lt"/>
            </a:endParaRPr>
          </a:p>
          <a:p>
            <a:r>
              <a:rPr lang="en-US" sz="2400" dirty="0">
                <a:solidFill>
                  <a:schemeClr val="tx2"/>
                </a:solidFill>
                <a:ea typeface="+mn-lt"/>
                <a:cs typeface="+mn-lt"/>
              </a:rPr>
              <a:t> Studying Interconnections</a:t>
            </a:r>
          </a:p>
          <a:p>
            <a:r>
              <a:rPr lang="en-US" sz="2400" dirty="0">
                <a:solidFill>
                  <a:srgbClr val="CE9178"/>
                </a:solidFill>
                <a:ea typeface="+mn-lt"/>
                <a:cs typeface="+mn-lt"/>
              </a:rPr>
              <a:t>    - Analyze keywords and their relationships across publications to gain a comprehensive understanding of the research landscape.</a:t>
            </a:r>
          </a:p>
        </p:txBody>
      </p:sp>
    </p:spTree>
    <p:extLst>
      <p:ext uri="{BB962C8B-B14F-4D97-AF65-F5344CB8AC3E}">
        <p14:creationId xmlns:p14="http://schemas.microsoft.com/office/powerpoint/2010/main" val="389068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B3BFAC0-888D-0C27-9C0E-2951DDE9CA0A}"/>
              </a:ext>
            </a:extLst>
          </p:cNvPr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3458597689"/>
              </p:ext>
            </p:extLst>
          </p:nvPr>
        </p:nvGraphicFramePr>
        <p:xfrm>
          <a:off x="576097" y="1714817"/>
          <a:ext cx="5379162" cy="4499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581">
                  <a:extLst>
                    <a:ext uri="{9D8B030D-6E8A-4147-A177-3AD203B41FA5}">
                      <a16:colId xmlns:a16="http://schemas.microsoft.com/office/drawing/2014/main" val="433129787"/>
                    </a:ext>
                  </a:extLst>
                </a:gridCol>
                <a:gridCol w="2689581">
                  <a:extLst>
                    <a:ext uri="{9D8B030D-6E8A-4147-A177-3AD203B41FA5}">
                      <a16:colId xmlns:a16="http://schemas.microsoft.com/office/drawing/2014/main" val="1887903868"/>
                    </a:ext>
                  </a:extLst>
                </a:gridCol>
              </a:tblGrid>
              <a:tr h="385128">
                <a:tc>
                  <a:txBody>
                    <a:bodyPr/>
                    <a:lstStyle/>
                    <a:p>
                      <a:r>
                        <a:rPr lang="en-US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326258"/>
                  </a:ext>
                </a:extLst>
              </a:tr>
              <a:tr h="385128">
                <a:tc>
                  <a:txBody>
                    <a:bodyPr/>
                    <a:lstStyle/>
                    <a:p>
                      <a:r>
                        <a:rPr lang="en-US" dirty="0" err="1"/>
                        <a:t>VOSviewer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Bibliometric networks visualization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705742"/>
                  </a:ext>
                </a:extLst>
              </a:tr>
              <a:tr h="385128">
                <a:tc>
                  <a:txBody>
                    <a:bodyPr/>
                    <a:lstStyle/>
                    <a:p>
                      <a:r>
                        <a:rPr lang="en-US" dirty="0" err="1"/>
                        <a:t>CiteSpace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Visualizing scientific literature patterns (Java)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431036"/>
                  </a:ext>
                </a:extLst>
              </a:tr>
              <a:tr h="385128">
                <a:tc>
                  <a:txBody>
                    <a:bodyPr/>
                    <a:lstStyle/>
                    <a:p>
                      <a:r>
                        <a:rPr lang="en-US" dirty="0"/>
                        <a:t>Gephi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Network analysis and visualization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895885"/>
                  </a:ext>
                </a:extLst>
              </a:tr>
              <a:tr h="385128">
                <a:tc>
                  <a:txBody>
                    <a:bodyPr/>
                    <a:lstStyle/>
                    <a:p>
                      <a:r>
                        <a:rPr lang="en-US" dirty="0"/>
                        <a:t>R Packages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Bibliometrix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Biblioshiny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Py</a:t>
                      </a:r>
                      <a:r>
                        <a:rPr lang="en-US" dirty="0"/>
                        <a:t> too via NLTK, Pandas, Scikit-Learn)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188501"/>
                  </a:ext>
                </a:extLst>
              </a:tr>
              <a:tr h="385128">
                <a:tc>
                  <a:txBody>
                    <a:bodyPr/>
                    <a:lstStyle/>
                    <a:p>
                      <a:r>
                        <a:rPr lang="en-US" dirty="0" err="1"/>
                        <a:t>ContentMine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Extracts facts from academic literature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31674"/>
                  </a:ext>
                </a:extLst>
              </a:tr>
              <a:tr h="385128">
                <a:tc>
                  <a:txBody>
                    <a:bodyPr/>
                    <a:lstStyle/>
                    <a:p>
                      <a:r>
                        <a:rPr lang="en-US" dirty="0"/>
                        <a:t>Rayyan QCRI &amp; Covidence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Systematic literature review screening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987299"/>
                  </a:ext>
                </a:extLst>
              </a:tr>
            </a:tbl>
          </a:graphicData>
        </a:graphic>
      </p:graphicFrame>
      <p:sp>
        <p:nvSpPr>
          <p:cNvPr id="10" name="Title 4">
            <a:extLst>
              <a:ext uri="{FF2B5EF4-FFF2-40B4-BE49-F238E27FC236}">
                <a16:creationId xmlns:a16="http://schemas.microsoft.com/office/drawing/2014/main" id="{6677321E-1EB1-4155-3A98-563D51CE8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41" y="315884"/>
            <a:ext cx="11695912" cy="796975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+mj-lt"/>
                <a:cs typeface="+mj-lt"/>
              </a:rPr>
              <a:t>Navigating the Landscape of Modern Research: Tools, Techniques, and Innovations in Literature Review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FD3F1B-7CE2-5053-424D-9B2C61777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7048" y="1149668"/>
            <a:ext cx="3615776" cy="47942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Literature Review Software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101AC78-95F3-CA70-EA3E-158EFB0CC087}"/>
              </a:ext>
            </a:extLst>
          </p:cNvPr>
          <p:cNvSpPr txBox="1">
            <a:spLocks/>
          </p:cNvSpPr>
          <p:nvPr/>
        </p:nvSpPr>
        <p:spPr>
          <a:xfrm>
            <a:off x="6416103" y="1202088"/>
            <a:ext cx="4937530" cy="4794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E8772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Bibliographic Management Software</a:t>
            </a:r>
          </a:p>
        </p:txBody>
      </p:sp>
      <p:graphicFrame>
        <p:nvGraphicFramePr>
          <p:cNvPr id="13" name="Content Placeholder 10">
            <a:extLst>
              <a:ext uri="{FF2B5EF4-FFF2-40B4-BE49-F238E27FC236}">
                <a16:creationId xmlns:a16="http://schemas.microsoft.com/office/drawing/2014/main" id="{0B11C64B-5BB2-4D38-3EF9-A39ED8E697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1507335"/>
              </p:ext>
            </p:extLst>
          </p:nvPr>
        </p:nvGraphicFramePr>
        <p:xfrm>
          <a:off x="6416103" y="1733157"/>
          <a:ext cx="5379162" cy="4957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581">
                  <a:extLst>
                    <a:ext uri="{9D8B030D-6E8A-4147-A177-3AD203B41FA5}">
                      <a16:colId xmlns:a16="http://schemas.microsoft.com/office/drawing/2014/main" val="433129787"/>
                    </a:ext>
                  </a:extLst>
                </a:gridCol>
                <a:gridCol w="2689581">
                  <a:extLst>
                    <a:ext uri="{9D8B030D-6E8A-4147-A177-3AD203B41FA5}">
                      <a16:colId xmlns:a16="http://schemas.microsoft.com/office/drawing/2014/main" val="1887903868"/>
                    </a:ext>
                  </a:extLst>
                </a:gridCol>
              </a:tblGrid>
              <a:tr h="385128">
                <a:tc>
                  <a:txBody>
                    <a:bodyPr/>
                    <a:lstStyle/>
                    <a:p>
                      <a:r>
                        <a:rPr lang="en-US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326258"/>
                  </a:ext>
                </a:extLst>
              </a:tr>
              <a:tr h="385128">
                <a:tc>
                  <a:txBody>
                    <a:bodyPr/>
                    <a:lstStyle/>
                    <a:p>
                      <a:r>
                        <a:rPr lang="en-US" dirty="0"/>
                        <a:t>EndNote, Mendeley, Zotero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Reference managers, includes PDF annotation and more, most commonly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705742"/>
                  </a:ext>
                </a:extLst>
              </a:tr>
              <a:tr h="385128">
                <a:tc>
                  <a:txBody>
                    <a:bodyPr/>
                    <a:lstStyle/>
                    <a:p>
                      <a:r>
                        <a:rPr lang="en-US" dirty="0" err="1"/>
                        <a:t>JabRef</a:t>
                      </a:r>
                      <a:r>
                        <a:rPr lang="en-US" dirty="0"/>
                        <a:t> &amp; </a:t>
                      </a:r>
                      <a:r>
                        <a:rPr lang="en-US" dirty="0" err="1"/>
                        <a:t>BibDesk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Specialized for managing </a:t>
                      </a:r>
                      <a:r>
                        <a:rPr lang="en-US" dirty="0" err="1"/>
                        <a:t>BibTeX</a:t>
                      </a:r>
                      <a:r>
                        <a:rPr lang="en-US" dirty="0"/>
                        <a:t> records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431036"/>
                  </a:ext>
                </a:extLst>
              </a:tr>
              <a:tr h="385128">
                <a:tc>
                  <a:txBody>
                    <a:bodyPr/>
                    <a:lstStyle/>
                    <a:p>
                      <a:r>
                        <a:rPr lang="en-US" dirty="0" err="1"/>
                        <a:t>Docear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Designed for academic literature and mapping/organization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895885"/>
                  </a:ext>
                </a:extLst>
              </a:tr>
              <a:tr h="385128">
                <a:tc>
                  <a:txBody>
                    <a:bodyPr/>
                    <a:lstStyle/>
                    <a:p>
                      <a:r>
                        <a:rPr lang="en-US" dirty="0" err="1"/>
                        <a:t>Qiqqa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Designed around PDF management and annotation/review tools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188501"/>
                  </a:ext>
                </a:extLst>
              </a:tr>
              <a:tr h="385128">
                <a:tc>
                  <a:txBody>
                    <a:bodyPr/>
                    <a:lstStyle/>
                    <a:p>
                      <a:r>
                        <a:rPr lang="en-US" dirty="0" err="1"/>
                        <a:t>Citavi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Includes task planning with bibliographic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31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285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TTI Branding">
      <a:dk1>
        <a:srgbClr val="000000"/>
      </a:dk1>
      <a:lt1>
        <a:srgbClr val="FFFFFF"/>
      </a:lt1>
      <a:dk2>
        <a:srgbClr val="861F41"/>
      </a:dk2>
      <a:lt2>
        <a:srgbClr val="E7E6E6"/>
      </a:lt2>
      <a:accent1>
        <a:srgbClr val="E87722"/>
      </a:accent1>
      <a:accent2>
        <a:srgbClr val="642667"/>
      </a:accent2>
      <a:accent3>
        <a:srgbClr val="CE0058"/>
      </a:accent3>
      <a:accent4>
        <a:srgbClr val="ED8B00"/>
      </a:accent4>
      <a:accent5>
        <a:srgbClr val="F7EA48"/>
      </a:accent5>
      <a:accent6>
        <a:srgbClr val="508590"/>
      </a:accent6>
      <a:hlink>
        <a:srgbClr val="2CD5C3"/>
      </a:hlink>
      <a:folHlink>
        <a:srgbClr val="D7D2C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764614a-0a71-4d68-b7f1-a4308be4f2cc" xsi:nil="true"/>
    <lcf76f155ced4ddcb4097134ff3c332f xmlns="16874f2c-4d84-4e53-bd81-39f617168adc">
      <Terms xmlns="http://schemas.microsoft.com/office/infopath/2007/PartnerControls"/>
    </lcf76f155ced4ddcb4097134ff3c332f>
    <SharedWithUsers xmlns="b764614a-0a71-4d68-b7f1-a4308be4f2cc">
      <UserInfo>
        <DisplayName>Carl Mitchell</DisplayName>
        <AccountId>205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0B183A5498E4782B20295E86094B9" ma:contentTypeVersion="18" ma:contentTypeDescription="Create a new document." ma:contentTypeScope="" ma:versionID="9cd80ff162b99076b6f93a6b26700b6c">
  <xsd:schema xmlns:xsd="http://www.w3.org/2001/XMLSchema" xmlns:xs="http://www.w3.org/2001/XMLSchema" xmlns:p="http://schemas.microsoft.com/office/2006/metadata/properties" xmlns:ns2="b764614a-0a71-4d68-b7f1-a4308be4f2cc" xmlns:ns3="16874f2c-4d84-4e53-bd81-39f617168adc" targetNamespace="http://schemas.microsoft.com/office/2006/metadata/properties" ma:root="true" ma:fieldsID="ab56fb284aec0c8d611d6d5edb577104" ns2:_="" ns3:_="">
    <xsd:import namespace="b764614a-0a71-4d68-b7f1-a4308be4f2cc"/>
    <xsd:import namespace="16874f2c-4d84-4e53-bd81-39f617168ad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4614a-0a71-4d68-b7f1-a4308be4f2c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ae96d43-a192-41a5-b67a-b6a2b53c0dab}" ma:internalName="TaxCatchAll" ma:showField="CatchAllData" ma:web="b764614a-0a71-4d68-b7f1-a4308be4f2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874f2c-4d84-4e53-bd81-39f617168a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7cefeb7-e383-468c-8cc7-8ff3ad6e95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B7103E-6AA3-46C7-B387-98015594E6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CC091D-53A4-4F23-B21B-94DE31E8E3E7}">
  <ds:schemaRefs>
    <ds:schemaRef ds:uri="16874f2c-4d84-4e53-bd81-39f617168adc"/>
    <ds:schemaRef ds:uri="b764614a-0a71-4d68-b7f1-a4308be4f2c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4B2E7C0-7952-4B6C-A081-57AFEF4E19C6}">
  <ds:schemaRefs>
    <ds:schemaRef ds:uri="16874f2c-4d84-4e53-bd81-39f617168adc"/>
    <ds:schemaRef ds:uri="b764614a-0a71-4d68-b7f1-a4308be4f2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{94B786A2-AAB1-FA4F-89AE-E7FE8115CA92}tf10001076</Template>
  <TotalTime>104</TotalTime>
  <Words>725</Words>
  <Application>Microsoft Office PowerPoint</Application>
  <PresentationFormat>Widescreen</PresentationFormat>
  <Paragraphs>125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Acherus Grotesque</vt:lpstr>
      <vt:lpstr>Acherus Grotesque Regular</vt:lpstr>
      <vt:lpstr>Adobe Caslon Pro Bold</vt:lpstr>
      <vt:lpstr>Arial</vt:lpstr>
      <vt:lpstr>Calibri</vt:lpstr>
      <vt:lpstr>Menlo</vt:lpstr>
      <vt:lpstr>Office Theme</vt:lpstr>
      <vt:lpstr>PowerPoint Presentation</vt:lpstr>
      <vt:lpstr>PowerPoint Presentation</vt:lpstr>
      <vt:lpstr>Problem Statement  "AI has transformed research and development through deep neural networks, high-performance computing, and big data, offering data-driven insights for scientists, educators, and industry professionals. Despite its success, the growing diversity in AI raises concerns, especially for interdisciplinary researchers and businesses seeking AI integration."   </vt:lpstr>
      <vt:lpstr>PowerPoint Presentation</vt:lpstr>
      <vt:lpstr>Research Gap Analysis</vt:lpstr>
      <vt:lpstr>Project Objectives</vt:lpstr>
      <vt:lpstr>Literature Review</vt:lpstr>
      <vt:lpstr>Key Questions to Consider</vt:lpstr>
      <vt:lpstr>Navigating the Landscape of Modern Research: Tools, Techniques, and Innovations in Literature Review</vt:lpstr>
      <vt:lpstr>Scopus</vt:lpstr>
      <vt:lpstr>Visualization Tools</vt:lpstr>
      <vt:lpstr>PowerPoint Presentation</vt:lpstr>
      <vt:lpstr>PowerPoint Presentation</vt:lpstr>
      <vt:lpstr>PowerPoint Presentation</vt:lpstr>
      <vt:lpstr>Methodology Formulation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the Science of Distracted Driving </dc:title>
  <dc:creator>Ninoska Bertran-Turcios</dc:creator>
  <cp:lastModifiedBy>Surendrabikram Thapa</cp:lastModifiedBy>
  <cp:revision>57</cp:revision>
  <dcterms:created xsi:type="dcterms:W3CDTF">2022-02-09T14:39:17Z</dcterms:created>
  <dcterms:modified xsi:type="dcterms:W3CDTF">2024-05-31T12:59:00Z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0x0101002570B183A5498E4782B20295E86094B9</vt:lpwstr>
  </property>
  <property fmtid="{D5CDD505-2E9C-101B-9397-08002B2CF9AE}" pid="3" name="MediaServiceImageTags">
    <vt:lpwstr/>
  </property>
</Properties>
</file>